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0" r:id="rId28"/>
    <p:sldId id="283" r:id="rId29"/>
    <p:sldId id="284" r:id="rId30"/>
  </p:sldIdLst>
  <p:sldSz cx="18288000" cy="10287000"/>
  <p:notesSz cx="6858000" cy="9144000"/>
  <p:embeddedFontLst>
    <p:embeddedFont>
      <p:font typeface="Canva Sans" panose="020B0604020202020204" charset="0"/>
      <p:regular r:id="rId31"/>
    </p:embeddedFont>
    <p:embeddedFont>
      <p:font typeface="Canva Sans Bold" panose="020B0604020202020204" charset="0"/>
      <p:regular r:id="rId32"/>
    </p:embeddedFont>
    <p:embeddedFont>
      <p:font typeface="Inter" panose="020B0604020202020204" charset="0"/>
      <p:regular r:id="rId33"/>
    </p:embeddedFont>
    <p:embeddedFont>
      <p:font typeface="Inter Bold" panose="020B0604020202020204" charset="0"/>
      <p:regular r:id="rId34"/>
    </p:embeddedFont>
    <p:embeddedFont>
      <p:font typeface="Open Sans" panose="020B0606030504020204" pitchFamily="34" charset="0"/>
      <p:regular r:id="rId35"/>
    </p:embeddedFont>
    <p:embeddedFont>
      <p:font typeface="Open Sans Bold" panose="020B0806030504020204" charset="0"/>
      <p:regular r:id="rId36"/>
    </p:embeddedFont>
    <p:embeddedFont>
      <p:font typeface="Open Sauce" panose="020B0604020202020204" charset="0"/>
      <p:regular r:id="rId37"/>
    </p:embeddedFont>
    <p:embeddedFont>
      <p:font typeface="Open Sauce Heavy"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1.jpe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svg"/><Relationship Id="rId3" Type="http://schemas.openxmlformats.org/officeDocument/2006/relationships/image" Target="../media/image44.jpeg"/><Relationship Id="rId7" Type="http://schemas.openxmlformats.org/officeDocument/2006/relationships/image" Target="../media/image5.pn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43.jpe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svg"/><Relationship Id="rId5" Type="http://schemas.openxmlformats.org/officeDocument/2006/relationships/image" Target="../media/image3.pn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7.png"/><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jpeg"/><Relationship Id="rId7" Type="http://schemas.openxmlformats.org/officeDocument/2006/relationships/image" Target="../media/image6.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jpe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3748" y="6157306"/>
            <a:ext cx="7714984" cy="1298575"/>
          </a:xfrm>
          <a:prstGeom prst="rect">
            <a:avLst/>
          </a:prstGeom>
        </p:spPr>
        <p:txBody>
          <a:bodyPr lIns="0" tIns="0" rIns="0" bIns="0" rtlCol="0" anchor="t">
            <a:spAutoFit/>
          </a:bodyPr>
          <a:lstStyle/>
          <a:p>
            <a:pPr algn="just">
              <a:lnSpc>
                <a:spcPts val="3499"/>
              </a:lnSpc>
              <a:spcBef>
                <a:spcPct val="0"/>
              </a:spcBef>
            </a:pPr>
            <a:r>
              <a:rPr lang="en-US" sz="2499">
                <a:solidFill>
                  <a:srgbClr val="201E1E"/>
                </a:solidFill>
                <a:latin typeface="Open Sans"/>
                <a:ea typeface="Open Sans"/>
                <a:cs typeface="Open Sans"/>
                <a:sym typeface="Open Sans"/>
              </a:rPr>
              <a:t>FinSiri Global Associates LLP delivers Virtual CFO services to simplify compliance, optimize finances, and accelerate business growth.</a:t>
            </a:r>
          </a:p>
        </p:txBody>
      </p:sp>
      <p:grpSp>
        <p:nvGrpSpPr>
          <p:cNvPr id="3" name="Group 3"/>
          <p:cNvGrpSpPr>
            <a:grpSpLocks noChangeAspect="1"/>
          </p:cNvGrpSpPr>
          <p:nvPr/>
        </p:nvGrpSpPr>
        <p:grpSpPr>
          <a:xfrm>
            <a:off x="9153525" y="0"/>
            <a:ext cx="9144000" cy="10287000"/>
            <a:chOff x="0" y="0"/>
            <a:chExt cx="5370413" cy="6041715"/>
          </a:xfrm>
        </p:grpSpPr>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FFFFFF"/>
            </a:solidFill>
          </p:spPr>
        </p:sp>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2"/>
              <a:stretch>
                <a:fillRect t="-32627" b="-539"/>
              </a:stretch>
            </a:blipFill>
          </p:spPr>
        </p:sp>
      </p:grpSp>
      <p:grpSp>
        <p:nvGrpSpPr>
          <p:cNvPr id="6" name="Group 6"/>
          <p:cNvGrpSpPr>
            <a:grpSpLocks noChangeAspect="1"/>
          </p:cNvGrpSpPr>
          <p:nvPr/>
        </p:nvGrpSpPr>
        <p:grpSpPr>
          <a:xfrm>
            <a:off x="11017865" y="2935875"/>
            <a:ext cx="5619933" cy="6322425"/>
            <a:chOff x="0" y="0"/>
            <a:chExt cx="5370413" cy="6041715"/>
          </a:xfrm>
        </p:grpSpPr>
        <p:sp>
          <p:nvSpPr>
            <p:cNvPr id="7" name="Freeform 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FFFFF"/>
            </a:solidFill>
          </p:spPr>
        </p:sp>
        <p:sp>
          <p:nvSpPr>
            <p:cNvPr id="8" name="Freeform 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blipFill>
              <a:blip r:embed="rId3"/>
              <a:stretch>
                <a:fillRect l="-41341" r="-27514"/>
              </a:stretch>
            </a:blipFill>
          </p:spPr>
        </p:sp>
      </p:grpSp>
      <p:grpSp>
        <p:nvGrpSpPr>
          <p:cNvPr id="9" name="Group 9"/>
          <p:cNvGrpSpPr/>
          <p:nvPr/>
        </p:nvGrpSpPr>
        <p:grpSpPr>
          <a:xfrm>
            <a:off x="1116123" y="80464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144698" y="2589861"/>
            <a:ext cx="9180589" cy="1889442"/>
          </a:xfrm>
          <a:prstGeom prst="rect">
            <a:avLst/>
          </a:prstGeom>
        </p:spPr>
        <p:txBody>
          <a:bodyPr lIns="0" tIns="0" rIns="0" bIns="0" rtlCol="0" anchor="t">
            <a:spAutoFit/>
          </a:bodyPr>
          <a:lstStyle/>
          <a:p>
            <a:pPr algn="l">
              <a:lnSpc>
                <a:spcPts val="15363"/>
              </a:lnSpc>
              <a:spcBef>
                <a:spcPct val="0"/>
              </a:spcBef>
            </a:pPr>
            <a:r>
              <a:rPr lang="en-US" sz="10973" b="1">
                <a:solidFill>
                  <a:srgbClr val="2F424D"/>
                </a:solidFill>
                <a:latin typeface="Inter Bold"/>
                <a:ea typeface="Inter Bold"/>
                <a:cs typeface="Inter Bold"/>
                <a:sym typeface="Inter Bold"/>
              </a:rPr>
              <a:t>COMPANY</a:t>
            </a:r>
          </a:p>
        </p:txBody>
      </p:sp>
      <p:sp>
        <p:nvSpPr>
          <p:cNvPr id="13" name="TextBox 13"/>
          <p:cNvSpPr txBox="1"/>
          <p:nvPr/>
        </p:nvSpPr>
        <p:spPr>
          <a:xfrm>
            <a:off x="1144698" y="4052131"/>
            <a:ext cx="9180589" cy="1883439"/>
          </a:xfrm>
          <a:prstGeom prst="rect">
            <a:avLst/>
          </a:prstGeom>
        </p:spPr>
        <p:txBody>
          <a:bodyPr lIns="0" tIns="0" rIns="0" bIns="0" rtlCol="0" anchor="t">
            <a:spAutoFit/>
          </a:bodyPr>
          <a:lstStyle/>
          <a:p>
            <a:pPr algn="l">
              <a:lnSpc>
                <a:spcPts val="15363"/>
              </a:lnSpc>
              <a:spcBef>
                <a:spcPct val="0"/>
              </a:spcBef>
            </a:pPr>
            <a:r>
              <a:rPr lang="en-US" sz="10973" b="1">
                <a:solidFill>
                  <a:srgbClr val="F66530"/>
                </a:solidFill>
                <a:latin typeface="Inter Bold"/>
                <a:ea typeface="Inter Bold"/>
                <a:cs typeface="Inter Bold"/>
                <a:sym typeface="Inter Bold"/>
              </a:rPr>
              <a:t>PROFILE</a:t>
            </a:r>
          </a:p>
        </p:txBody>
      </p:sp>
      <p:sp>
        <p:nvSpPr>
          <p:cNvPr id="14" name="Freeform 14"/>
          <p:cNvSpPr/>
          <p:nvPr/>
        </p:nvSpPr>
        <p:spPr>
          <a:xfrm>
            <a:off x="8966379" y="171982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9153525"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33463">
            <a:off x="1170904" y="946716"/>
            <a:ext cx="5320401" cy="1496363"/>
          </a:xfrm>
          <a:custGeom>
            <a:avLst/>
            <a:gdLst/>
            <a:ahLst/>
            <a:cxnLst/>
            <a:rect l="l" t="t" r="r" b="b"/>
            <a:pathLst>
              <a:path w="5320401" h="1496363">
                <a:moveTo>
                  <a:pt x="0" y="0"/>
                </a:moveTo>
                <a:lnTo>
                  <a:pt x="5320401" y="0"/>
                </a:lnTo>
                <a:lnTo>
                  <a:pt x="5320401" y="1496362"/>
                </a:lnTo>
                <a:lnTo>
                  <a:pt x="0" y="1496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33463">
            <a:off x="1493081" y="1193892"/>
            <a:ext cx="4676047" cy="1002010"/>
          </a:xfrm>
          <a:custGeom>
            <a:avLst/>
            <a:gdLst/>
            <a:ahLst/>
            <a:cxnLst/>
            <a:rect l="l" t="t" r="r" b="b"/>
            <a:pathLst>
              <a:path w="4676047" h="1002010">
                <a:moveTo>
                  <a:pt x="0" y="0"/>
                </a:moveTo>
                <a:lnTo>
                  <a:pt x="4676047" y="0"/>
                </a:lnTo>
                <a:lnTo>
                  <a:pt x="4676047" y="1002010"/>
                </a:lnTo>
                <a:lnTo>
                  <a:pt x="0" y="1002010"/>
                </a:lnTo>
                <a:lnTo>
                  <a:pt x="0" y="0"/>
                </a:lnTo>
                <a:close/>
              </a:path>
            </a:pathLst>
          </a:custGeom>
          <a:blipFill>
            <a:blip r:embed="rId8"/>
            <a:stretch>
              <a:fillRect/>
            </a:stretch>
          </a:blipFill>
        </p:spPr>
      </p:sp>
      <p:sp>
        <p:nvSpPr>
          <p:cNvPr id="18" name="Freeform 18"/>
          <p:cNvSpPr/>
          <p:nvPr/>
        </p:nvSpPr>
        <p:spPr>
          <a:xfrm>
            <a:off x="1144698" y="8708991"/>
            <a:ext cx="699348" cy="657152"/>
          </a:xfrm>
          <a:custGeom>
            <a:avLst/>
            <a:gdLst/>
            <a:ahLst/>
            <a:cxnLst/>
            <a:rect l="l" t="t" r="r" b="b"/>
            <a:pathLst>
              <a:path w="699348" h="657152">
                <a:moveTo>
                  <a:pt x="0" y="0"/>
                </a:moveTo>
                <a:lnTo>
                  <a:pt x="699347" y="0"/>
                </a:lnTo>
                <a:lnTo>
                  <a:pt x="699347" y="657152"/>
                </a:lnTo>
                <a:lnTo>
                  <a:pt x="0" y="657152"/>
                </a:lnTo>
                <a:lnTo>
                  <a:pt x="0" y="0"/>
                </a:lnTo>
                <a:close/>
              </a:path>
            </a:pathLst>
          </a:custGeom>
          <a:blipFill>
            <a:blip r:embed="rId9">
              <a:extLst>
                <a:ext uri="{96DAC541-7B7A-43D3-8B79-37D633B846F1}">
                  <asvg:svgBlip xmlns:asvg="http://schemas.microsoft.com/office/drawing/2016/SVG/main" r:embed="rId10"/>
                </a:ext>
              </a:extLst>
            </a:blip>
            <a:stretch>
              <a:fillRect l="-190806" t="-116698" r="-38684" b="-409457"/>
            </a:stretch>
          </a:blipFill>
        </p:spPr>
      </p:sp>
      <p:sp>
        <p:nvSpPr>
          <p:cNvPr id="19" name="Freeform 19"/>
          <p:cNvSpPr/>
          <p:nvPr/>
        </p:nvSpPr>
        <p:spPr>
          <a:xfrm>
            <a:off x="4327764" y="8658954"/>
            <a:ext cx="699348" cy="657152"/>
          </a:xfrm>
          <a:custGeom>
            <a:avLst/>
            <a:gdLst/>
            <a:ahLst/>
            <a:cxnLst/>
            <a:rect l="l" t="t" r="r" b="b"/>
            <a:pathLst>
              <a:path w="699348" h="657152">
                <a:moveTo>
                  <a:pt x="0" y="0"/>
                </a:moveTo>
                <a:lnTo>
                  <a:pt x="699348" y="0"/>
                </a:lnTo>
                <a:lnTo>
                  <a:pt x="699348" y="657153"/>
                </a:lnTo>
                <a:lnTo>
                  <a:pt x="0" y="657153"/>
                </a:lnTo>
                <a:lnTo>
                  <a:pt x="0" y="0"/>
                </a:lnTo>
                <a:close/>
              </a:path>
            </a:pathLst>
          </a:custGeom>
          <a:blipFill>
            <a:blip r:embed="rId9">
              <a:extLst>
                <a:ext uri="{96DAC541-7B7A-43D3-8B79-37D633B846F1}">
                  <asvg:svgBlip xmlns:asvg="http://schemas.microsoft.com/office/drawing/2016/SVG/main" r:embed="rId10"/>
                </a:ext>
              </a:extLst>
            </a:blip>
            <a:stretch>
              <a:fillRect l="-190806" t="-116698" r="-38684" b="-409457"/>
            </a:stretch>
          </a:blipFill>
        </p:spPr>
      </p:sp>
      <p:sp>
        <p:nvSpPr>
          <p:cNvPr id="20" name="Freeform 20"/>
          <p:cNvSpPr/>
          <p:nvPr/>
        </p:nvSpPr>
        <p:spPr>
          <a:xfrm>
            <a:off x="4476455" y="8786548"/>
            <a:ext cx="401966" cy="401966"/>
          </a:xfrm>
          <a:custGeom>
            <a:avLst/>
            <a:gdLst/>
            <a:ahLst/>
            <a:cxnLst/>
            <a:rect l="l" t="t" r="r" b="b"/>
            <a:pathLst>
              <a:path w="401966" h="401966">
                <a:moveTo>
                  <a:pt x="0" y="0"/>
                </a:moveTo>
                <a:lnTo>
                  <a:pt x="401966" y="0"/>
                </a:lnTo>
                <a:lnTo>
                  <a:pt x="401966" y="401966"/>
                </a:lnTo>
                <a:lnTo>
                  <a:pt x="0" y="4019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p:cNvSpPr/>
          <p:nvPr/>
        </p:nvSpPr>
        <p:spPr>
          <a:xfrm>
            <a:off x="1293388" y="8844657"/>
            <a:ext cx="385821" cy="385821"/>
          </a:xfrm>
          <a:custGeom>
            <a:avLst/>
            <a:gdLst/>
            <a:ahLst/>
            <a:cxnLst/>
            <a:rect l="l" t="t" r="r" b="b"/>
            <a:pathLst>
              <a:path w="385821" h="385821">
                <a:moveTo>
                  <a:pt x="0" y="0"/>
                </a:moveTo>
                <a:lnTo>
                  <a:pt x="385821" y="0"/>
                </a:lnTo>
                <a:lnTo>
                  <a:pt x="385821" y="385821"/>
                </a:lnTo>
                <a:lnTo>
                  <a:pt x="0" y="385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TextBox 22"/>
          <p:cNvSpPr txBox="1"/>
          <p:nvPr/>
        </p:nvSpPr>
        <p:spPr>
          <a:xfrm>
            <a:off x="1949482" y="9073256"/>
            <a:ext cx="2121108" cy="281977"/>
          </a:xfrm>
          <a:prstGeom prst="rect">
            <a:avLst/>
          </a:prstGeom>
        </p:spPr>
        <p:txBody>
          <a:bodyPr lIns="0" tIns="0" rIns="0" bIns="0" rtlCol="0" anchor="t">
            <a:spAutoFit/>
          </a:bodyPr>
          <a:lstStyle/>
          <a:p>
            <a:pPr algn="l">
              <a:lnSpc>
                <a:spcPts val="2021"/>
              </a:lnSpc>
            </a:pPr>
            <a:r>
              <a:rPr lang="en-US" sz="2296">
                <a:solidFill>
                  <a:srgbClr val="F66530"/>
                </a:solidFill>
                <a:latin typeface="Open Sauce"/>
                <a:ea typeface="Open Sauce"/>
                <a:cs typeface="Open Sauce"/>
                <a:sym typeface="Open Sauce"/>
              </a:rPr>
              <a:t>9000639393</a:t>
            </a:r>
          </a:p>
        </p:txBody>
      </p:sp>
      <p:sp>
        <p:nvSpPr>
          <p:cNvPr id="23" name="TextBox 23"/>
          <p:cNvSpPr txBox="1"/>
          <p:nvPr/>
        </p:nvSpPr>
        <p:spPr>
          <a:xfrm>
            <a:off x="1949482" y="8775171"/>
            <a:ext cx="2236160" cy="212360"/>
          </a:xfrm>
          <a:prstGeom prst="rect">
            <a:avLst/>
          </a:prstGeom>
        </p:spPr>
        <p:txBody>
          <a:bodyPr lIns="0" tIns="0" rIns="0" bIns="0" rtlCol="0" anchor="t">
            <a:spAutoFit/>
          </a:bodyPr>
          <a:lstStyle/>
          <a:p>
            <a:pPr algn="l">
              <a:lnSpc>
                <a:spcPts val="1575"/>
              </a:lnSpc>
            </a:pPr>
            <a:r>
              <a:rPr lang="en-US" sz="1789" b="1">
                <a:solidFill>
                  <a:srgbClr val="201E1E"/>
                </a:solidFill>
                <a:latin typeface="Open Sauce Heavy"/>
                <a:ea typeface="Open Sauce Heavy"/>
                <a:cs typeface="Open Sauce Heavy"/>
                <a:sym typeface="Open Sauce Heavy"/>
              </a:rPr>
              <a:t>Phone Number</a:t>
            </a:r>
          </a:p>
        </p:txBody>
      </p:sp>
      <p:sp>
        <p:nvSpPr>
          <p:cNvPr id="24" name="TextBox 24"/>
          <p:cNvSpPr txBox="1"/>
          <p:nvPr/>
        </p:nvSpPr>
        <p:spPr>
          <a:xfrm>
            <a:off x="5132548" y="9004169"/>
            <a:ext cx="4000004" cy="281977"/>
          </a:xfrm>
          <a:prstGeom prst="rect">
            <a:avLst/>
          </a:prstGeom>
        </p:spPr>
        <p:txBody>
          <a:bodyPr lIns="0" tIns="0" rIns="0" bIns="0" rtlCol="0" anchor="t">
            <a:spAutoFit/>
          </a:bodyPr>
          <a:lstStyle/>
          <a:p>
            <a:pPr algn="l">
              <a:lnSpc>
                <a:spcPts val="2021"/>
              </a:lnSpc>
            </a:pPr>
            <a:r>
              <a:rPr lang="en-US" sz="2296">
                <a:solidFill>
                  <a:srgbClr val="F66530"/>
                </a:solidFill>
                <a:latin typeface="Open Sauce"/>
                <a:ea typeface="Open Sauce"/>
                <a:cs typeface="Open Sauce"/>
                <a:sym typeface="Open Sauce"/>
              </a:rPr>
              <a:t>www.finsiri.com</a:t>
            </a:r>
          </a:p>
        </p:txBody>
      </p:sp>
      <p:sp>
        <p:nvSpPr>
          <p:cNvPr id="25" name="TextBox 25"/>
          <p:cNvSpPr txBox="1"/>
          <p:nvPr/>
        </p:nvSpPr>
        <p:spPr>
          <a:xfrm>
            <a:off x="5132548" y="8746065"/>
            <a:ext cx="2236160" cy="212360"/>
          </a:xfrm>
          <a:prstGeom prst="rect">
            <a:avLst/>
          </a:prstGeom>
        </p:spPr>
        <p:txBody>
          <a:bodyPr lIns="0" tIns="0" rIns="0" bIns="0" rtlCol="0" anchor="t">
            <a:spAutoFit/>
          </a:bodyPr>
          <a:lstStyle/>
          <a:p>
            <a:pPr algn="l">
              <a:lnSpc>
                <a:spcPts val="1575"/>
              </a:lnSpc>
            </a:pPr>
            <a:r>
              <a:rPr lang="en-US" sz="1789" b="1">
                <a:solidFill>
                  <a:srgbClr val="201E1E"/>
                </a:solidFill>
                <a:latin typeface="Open Sauce Heavy"/>
                <a:ea typeface="Open Sauce Heavy"/>
                <a:cs typeface="Open Sauce Heavy"/>
                <a:sym typeface="Open Sauce Heavy"/>
              </a:rPr>
              <a:t>Website</a:t>
            </a:r>
          </a:p>
        </p:txBody>
      </p:sp>
      <p:sp>
        <p:nvSpPr>
          <p:cNvPr id="26" name="TextBox 26"/>
          <p:cNvSpPr txBox="1"/>
          <p:nvPr/>
        </p:nvSpPr>
        <p:spPr>
          <a:xfrm>
            <a:off x="11017865" y="9564552"/>
            <a:ext cx="5739646" cy="396240"/>
          </a:xfrm>
          <a:prstGeom prst="rect">
            <a:avLst/>
          </a:prstGeom>
        </p:spPr>
        <p:txBody>
          <a:bodyPr lIns="0" tIns="0" rIns="0" bIns="0" rtlCol="0" anchor="t">
            <a:spAutoFit/>
          </a:bodyPr>
          <a:lstStyle/>
          <a:p>
            <a:pPr algn="l">
              <a:lnSpc>
                <a:spcPts val="3359"/>
              </a:lnSpc>
            </a:pPr>
            <a:r>
              <a:rPr lang="en-US" sz="2200" dirty="0">
                <a:solidFill>
                  <a:srgbClr val="2F424D"/>
                </a:solidFill>
                <a:latin typeface="Canva Sans"/>
                <a:ea typeface="Canva Sans"/>
                <a:cs typeface="Canva Sans"/>
                <a:sym typeface="Canva Sans"/>
              </a:rPr>
              <a:t>Last Modified: 14/10/2025 | Version: 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3257" r="33559"/>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LABOUR LAWS</a:t>
            </a:r>
          </a:p>
        </p:txBody>
      </p:sp>
      <p:sp>
        <p:nvSpPr>
          <p:cNvPr id="17" name="TextBox 17"/>
          <p:cNvSpPr txBox="1"/>
          <p:nvPr/>
        </p:nvSpPr>
        <p:spPr>
          <a:xfrm>
            <a:off x="8945255" y="2753748"/>
            <a:ext cx="8115300" cy="850265"/>
          </a:xfrm>
          <a:prstGeom prst="rect">
            <a:avLst/>
          </a:prstGeom>
        </p:spPr>
        <p:txBody>
          <a:bodyPr lIns="0" tIns="0" rIns="0" bIns="0" rtlCol="0" anchor="t">
            <a:spAutoFit/>
          </a:bodyPr>
          <a:lstStyle/>
          <a:p>
            <a:pPr algn="l">
              <a:lnSpc>
                <a:spcPts val="3519"/>
              </a:lnSpc>
            </a:pPr>
            <a:r>
              <a:rPr lang="en-US" sz="2199" b="1">
                <a:solidFill>
                  <a:srgbClr val="F16C18"/>
                </a:solidFill>
                <a:latin typeface="Open Sans Bold"/>
                <a:ea typeface="Open Sans Bold"/>
                <a:cs typeface="Open Sans Bold"/>
                <a:sym typeface="Open Sans Bold"/>
              </a:rPr>
              <a:t>EMPLOYEES PROVIDENT FUNDS AND MISCELLANEOUS PROVISIONS ACT, 1952</a:t>
            </a:r>
          </a:p>
        </p:txBody>
      </p:sp>
      <p:sp>
        <p:nvSpPr>
          <p:cNvPr id="18" name="TextBox 18"/>
          <p:cNvSpPr txBox="1"/>
          <p:nvPr/>
        </p:nvSpPr>
        <p:spPr>
          <a:xfrm>
            <a:off x="8945255" y="1997463"/>
            <a:ext cx="9402019" cy="470535"/>
          </a:xfrm>
          <a:prstGeom prst="rect">
            <a:avLst/>
          </a:prstGeom>
        </p:spPr>
        <p:txBody>
          <a:bodyPr lIns="0" tIns="0" rIns="0" bIns="0" rtlCol="0" anchor="t">
            <a:spAutoFit/>
          </a:bodyPr>
          <a:lstStyle/>
          <a:p>
            <a:pPr algn="l">
              <a:lnSpc>
                <a:spcPts val="3720"/>
              </a:lnSpc>
            </a:pPr>
            <a:r>
              <a:rPr lang="en-US" sz="3000" b="1">
                <a:solidFill>
                  <a:srgbClr val="201E1E"/>
                </a:solidFill>
                <a:latin typeface="Inter Bold"/>
                <a:ea typeface="Inter Bold"/>
                <a:cs typeface="Inter Bold"/>
                <a:sym typeface="Inter Bold"/>
              </a:rPr>
              <a:t>PF, ESI &amp; PT COMPLIANCE</a:t>
            </a:r>
          </a:p>
        </p:txBody>
      </p:sp>
      <p:sp>
        <p:nvSpPr>
          <p:cNvPr id="19" name="TextBox 19"/>
          <p:cNvSpPr txBox="1"/>
          <p:nvPr/>
        </p:nvSpPr>
        <p:spPr>
          <a:xfrm>
            <a:off x="8945255" y="3866614"/>
            <a:ext cx="8115300" cy="3917315"/>
          </a:xfrm>
          <a:prstGeom prst="rect">
            <a:avLst/>
          </a:prstGeom>
        </p:spPr>
        <p:txBody>
          <a:bodyPr lIns="0" tIns="0" rIns="0" bIns="0" rtlCol="0" anchor="t">
            <a:spAutoFit/>
          </a:bodyPr>
          <a:lstStyle/>
          <a:p>
            <a:pPr marL="474979" lvl="1" indent="-237490" algn="l">
              <a:lnSpc>
                <a:spcPts val="3519"/>
              </a:lnSpc>
              <a:buFont typeface="Arial"/>
              <a:buChar char="•"/>
            </a:pPr>
            <a:r>
              <a:rPr lang="en-US" sz="2199">
                <a:solidFill>
                  <a:srgbClr val="201E1E"/>
                </a:solidFill>
                <a:latin typeface="Open Sans"/>
                <a:ea typeface="Open Sans"/>
                <a:cs typeface="Open Sans"/>
                <a:sym typeface="Open Sans"/>
              </a:rPr>
              <a:t>Company registration with the EPFO, ensuring compliance with all Provident  Fund regulations.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Preparation of monthly Provident Fund (PF) contribution calculations, provision  of payment advice, and facilitation of payment.</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All mandatory monthly and annual PF returns are filed within the stipulated deadlines.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PF records are regularly reviewed and updated to ensure accuracy of all contributions.</a:t>
            </a:r>
          </a:p>
        </p:txBody>
      </p:sp>
      <p:grpSp>
        <p:nvGrpSpPr>
          <p:cNvPr id="20" name="Group 20"/>
          <p:cNvGrpSpPr/>
          <p:nvPr/>
        </p:nvGrpSpPr>
        <p:grpSpPr>
          <a:xfrm>
            <a:off x="0" y="9823999"/>
            <a:ext cx="5363319" cy="463001"/>
            <a:chOff x="0" y="0"/>
            <a:chExt cx="1412561" cy="121943"/>
          </a:xfrm>
        </p:grpSpPr>
        <p:sp>
          <p:nvSpPr>
            <p:cNvPr id="21" name="Freeform 21"/>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2" name="TextBox 22"/>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3" name="TextBox 23"/>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408" r="28408"/>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45928"/>
            <a:ext cx="9402019" cy="784225"/>
          </a:xfrm>
          <a:prstGeom prst="rect">
            <a:avLst/>
          </a:prstGeom>
        </p:spPr>
        <p:txBody>
          <a:bodyPr lIns="0" tIns="0" rIns="0" bIns="0" rtlCol="0" anchor="t">
            <a:spAutoFit/>
          </a:bodyPr>
          <a:lstStyle/>
          <a:p>
            <a:pPr algn="l">
              <a:lnSpc>
                <a:spcPts val="6200"/>
              </a:lnSpc>
            </a:pPr>
            <a:r>
              <a:rPr lang="en-US" sz="5000" b="1">
                <a:solidFill>
                  <a:srgbClr val="201E1E"/>
                </a:solidFill>
                <a:latin typeface="Inter Bold"/>
                <a:ea typeface="Inter Bold"/>
                <a:cs typeface="Inter Bold"/>
                <a:sym typeface="Inter Bold"/>
              </a:rPr>
              <a:t>ESI</a:t>
            </a:r>
          </a:p>
        </p:txBody>
      </p:sp>
      <p:sp>
        <p:nvSpPr>
          <p:cNvPr id="17" name="TextBox 17"/>
          <p:cNvSpPr txBox="1"/>
          <p:nvPr/>
        </p:nvSpPr>
        <p:spPr>
          <a:xfrm>
            <a:off x="8945255" y="1997463"/>
            <a:ext cx="9402019" cy="470535"/>
          </a:xfrm>
          <a:prstGeom prst="rect">
            <a:avLst/>
          </a:prstGeom>
        </p:spPr>
        <p:txBody>
          <a:bodyPr lIns="0" tIns="0" rIns="0" bIns="0" rtlCol="0" anchor="t">
            <a:spAutoFit/>
          </a:bodyPr>
          <a:lstStyle/>
          <a:p>
            <a:pPr algn="l">
              <a:lnSpc>
                <a:spcPts val="3720"/>
              </a:lnSpc>
            </a:pPr>
            <a:r>
              <a:rPr lang="en-US" sz="3000" b="1">
                <a:solidFill>
                  <a:srgbClr val="201E1E"/>
                </a:solidFill>
                <a:latin typeface="Inter Bold"/>
                <a:ea typeface="Inter Bold"/>
                <a:cs typeface="Inter Bold"/>
                <a:sym typeface="Inter Bold"/>
              </a:rPr>
              <a:t>EMPLOYEES STATE INSURANCE ACT, 1948</a:t>
            </a:r>
          </a:p>
        </p:txBody>
      </p:sp>
      <p:sp>
        <p:nvSpPr>
          <p:cNvPr id="18" name="TextBox 18"/>
          <p:cNvSpPr txBox="1"/>
          <p:nvPr/>
        </p:nvSpPr>
        <p:spPr>
          <a:xfrm>
            <a:off x="8945255" y="2687073"/>
            <a:ext cx="8115300" cy="3041015"/>
          </a:xfrm>
          <a:prstGeom prst="rect">
            <a:avLst/>
          </a:prstGeom>
        </p:spPr>
        <p:txBody>
          <a:bodyPr lIns="0" tIns="0" rIns="0" bIns="0" rtlCol="0" anchor="t">
            <a:spAutoFit/>
          </a:bodyPr>
          <a:lstStyle/>
          <a:p>
            <a:pPr marL="474979" lvl="1" indent="-237490" algn="l">
              <a:lnSpc>
                <a:spcPts val="3519"/>
              </a:lnSpc>
              <a:buFont typeface="Arial"/>
              <a:buChar char="•"/>
            </a:pPr>
            <a:r>
              <a:rPr lang="en-US" sz="2199">
                <a:solidFill>
                  <a:srgbClr val="201E1E"/>
                </a:solidFill>
                <a:latin typeface="Open Sans"/>
                <a:ea typeface="Open Sans"/>
                <a:cs typeface="Open Sans"/>
                <a:sym typeface="Open Sans"/>
              </a:rPr>
              <a:t>Employee registration under the ESI scheme in compliance with ESIC rules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Preparation of monthly ESI contribution calculations, provision of payment advice, and facilitation of payment.</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Timely filing of monthly ESI returns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Regular maintenance and updating of employee ESI records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sp>
        <p:nvSpPr>
          <p:cNvPr id="4" name="Freeform 4"/>
          <p:cNvSpPr/>
          <p:nvPr/>
        </p:nvSpPr>
        <p:spPr>
          <a:xfrm>
            <a:off x="13336666" y="703725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0"/>
            <a:ext cx="6100050" cy="10287000"/>
            <a:chOff x="0" y="0"/>
            <a:chExt cx="8133401" cy="13716000"/>
          </a:xfrm>
        </p:grpSpPr>
        <p:pic>
          <p:nvPicPr>
            <p:cNvPr id="6" name="Picture 6"/>
            <p:cNvPicPr>
              <a:picLocks noChangeAspect="1"/>
            </p:cNvPicPr>
            <p:nvPr/>
          </p:nvPicPr>
          <p:blipFill>
            <a:blip r:embed="rId4"/>
            <a:srcRect l="30246" r="30246"/>
            <a:stretch>
              <a:fillRect/>
            </a:stretch>
          </p:blipFill>
          <p:spPr>
            <a:xfrm>
              <a:off x="0" y="0"/>
              <a:ext cx="8133401" cy="13716000"/>
            </a:xfrm>
            <a:prstGeom prst="rect">
              <a:avLst/>
            </a:prstGeom>
          </p:spPr>
        </p:pic>
      </p:grpSp>
      <p:sp>
        <p:nvSpPr>
          <p:cNvPr id="7" name="Freeform 7"/>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grpSp>
        <p:nvGrpSpPr>
          <p:cNvPr id="9" name="Group 9"/>
          <p:cNvGrpSpPr/>
          <p:nvPr/>
        </p:nvGrpSpPr>
        <p:grpSpPr>
          <a:xfrm>
            <a:off x="7363163"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7363163" y="2506390"/>
            <a:ext cx="9525" cy="887095"/>
          </a:xfrm>
          <a:prstGeom prst="rect">
            <a:avLst/>
          </a:prstGeom>
        </p:spPr>
        <p:txBody>
          <a:bodyPr lIns="0" tIns="0" rIns="0" bIns="0" rtlCol="0" anchor="t">
            <a:spAutoFit/>
          </a:bodyPr>
          <a:lstStyle/>
          <a:p>
            <a:pPr algn="ctr">
              <a:lnSpc>
                <a:spcPts val="7279"/>
              </a:lnSpc>
            </a:pPr>
            <a:endParaRPr/>
          </a:p>
        </p:txBody>
      </p:sp>
      <p:sp>
        <p:nvSpPr>
          <p:cNvPr id="13" name="TextBox 13"/>
          <p:cNvSpPr txBox="1"/>
          <p:nvPr/>
        </p:nvSpPr>
        <p:spPr>
          <a:xfrm>
            <a:off x="7363163" y="1145928"/>
            <a:ext cx="9896137" cy="941070"/>
          </a:xfrm>
          <a:prstGeom prst="rect">
            <a:avLst/>
          </a:prstGeom>
        </p:spPr>
        <p:txBody>
          <a:bodyPr lIns="0" tIns="0" rIns="0" bIns="0" rtlCol="0" anchor="t">
            <a:spAutoFit/>
          </a:bodyPr>
          <a:lstStyle/>
          <a:p>
            <a:pPr algn="l">
              <a:lnSpc>
                <a:spcPts val="7440"/>
              </a:lnSpc>
            </a:pPr>
            <a:r>
              <a:rPr lang="en-US" sz="6000" b="1">
                <a:solidFill>
                  <a:srgbClr val="201E1E"/>
                </a:solidFill>
                <a:latin typeface="Inter Bold"/>
                <a:ea typeface="Inter Bold"/>
                <a:cs typeface="Inter Bold"/>
                <a:sym typeface="Inter Bold"/>
              </a:rPr>
              <a:t>PROPOSED SERVICES</a:t>
            </a:r>
          </a:p>
        </p:txBody>
      </p:sp>
      <p:sp>
        <p:nvSpPr>
          <p:cNvPr id="14" name="Freeform 14"/>
          <p:cNvSpPr/>
          <p:nvPr/>
        </p:nvSpPr>
        <p:spPr>
          <a:xfrm>
            <a:off x="7413392" y="3157825"/>
            <a:ext cx="466784" cy="431775"/>
          </a:xfrm>
          <a:custGeom>
            <a:avLst/>
            <a:gdLst/>
            <a:ahLst/>
            <a:cxnLst/>
            <a:rect l="l" t="t" r="r" b="b"/>
            <a:pathLst>
              <a:path w="466784" h="431775">
                <a:moveTo>
                  <a:pt x="0" y="0"/>
                </a:moveTo>
                <a:lnTo>
                  <a:pt x="466783" y="0"/>
                </a:lnTo>
                <a:lnTo>
                  <a:pt x="466783" y="431774"/>
                </a:lnTo>
                <a:lnTo>
                  <a:pt x="0" y="431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7372689" y="2182248"/>
            <a:ext cx="6457614" cy="580390"/>
          </a:xfrm>
          <a:prstGeom prst="rect">
            <a:avLst/>
          </a:prstGeom>
        </p:spPr>
        <p:txBody>
          <a:bodyPr wrap="square" lIns="0" tIns="0" rIns="0" bIns="0" rtlCol="0" anchor="t">
            <a:spAutoFit/>
          </a:bodyPr>
          <a:lstStyle/>
          <a:p>
            <a:pPr>
              <a:lnSpc>
                <a:spcPts val="4759"/>
              </a:lnSpc>
            </a:pPr>
            <a:r>
              <a:rPr lang="en-US" sz="3399" b="1" dirty="0">
                <a:solidFill>
                  <a:srgbClr val="F66530"/>
                </a:solidFill>
                <a:latin typeface="Canva Sans Bold"/>
                <a:ea typeface="Canva Sans Bold"/>
                <a:cs typeface="Canva Sans Bold"/>
                <a:sym typeface="Canva Sans Bold"/>
              </a:rPr>
              <a:t>MONTHLY SERVICES</a:t>
            </a:r>
          </a:p>
        </p:txBody>
      </p:sp>
      <p:sp>
        <p:nvSpPr>
          <p:cNvPr id="16" name="TextBox 16"/>
          <p:cNvSpPr txBox="1"/>
          <p:nvPr/>
        </p:nvSpPr>
        <p:spPr>
          <a:xfrm>
            <a:off x="8156595" y="3050180"/>
            <a:ext cx="8826480"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Core Financial &amp; Accounting</a:t>
            </a:r>
          </a:p>
        </p:txBody>
      </p:sp>
      <p:sp>
        <p:nvSpPr>
          <p:cNvPr id="17" name="Freeform 17"/>
          <p:cNvSpPr/>
          <p:nvPr/>
        </p:nvSpPr>
        <p:spPr>
          <a:xfrm>
            <a:off x="7413392" y="3893511"/>
            <a:ext cx="466784" cy="431775"/>
          </a:xfrm>
          <a:custGeom>
            <a:avLst/>
            <a:gdLst/>
            <a:ahLst/>
            <a:cxnLst/>
            <a:rect l="l" t="t" r="r" b="b"/>
            <a:pathLst>
              <a:path w="466784" h="431775">
                <a:moveTo>
                  <a:pt x="0" y="0"/>
                </a:moveTo>
                <a:lnTo>
                  <a:pt x="466783" y="0"/>
                </a:lnTo>
                <a:lnTo>
                  <a:pt x="466783" y="431774"/>
                </a:lnTo>
                <a:lnTo>
                  <a:pt x="0" y="431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8156594" y="3785865"/>
            <a:ext cx="8030409" cy="580390"/>
          </a:xfrm>
          <a:prstGeom prst="rect">
            <a:avLst/>
          </a:prstGeom>
        </p:spPr>
        <p:txBody>
          <a:bodyPr wrap="square" lIns="0" tIns="0" rIns="0" bIns="0" rtlCol="0" anchor="t">
            <a:spAutoFit/>
          </a:bodyPr>
          <a:lstStyle/>
          <a:p>
            <a:pPr algn="l">
              <a:lnSpc>
                <a:spcPts val="4759"/>
              </a:lnSpc>
            </a:pPr>
            <a:r>
              <a:rPr lang="en-US" sz="3399">
                <a:solidFill>
                  <a:srgbClr val="201E1E"/>
                </a:solidFill>
                <a:latin typeface="Canva Sans"/>
                <a:ea typeface="Canva Sans"/>
                <a:cs typeface="Canva Sans"/>
                <a:sym typeface="Canva Sans"/>
              </a:rPr>
              <a:t>Professional Tax (PT)</a:t>
            </a:r>
          </a:p>
        </p:txBody>
      </p:sp>
      <p:sp>
        <p:nvSpPr>
          <p:cNvPr id="19" name="Freeform 19"/>
          <p:cNvSpPr/>
          <p:nvPr/>
        </p:nvSpPr>
        <p:spPr>
          <a:xfrm>
            <a:off x="7413392" y="4712026"/>
            <a:ext cx="466784" cy="431775"/>
          </a:xfrm>
          <a:custGeom>
            <a:avLst/>
            <a:gdLst/>
            <a:ahLst/>
            <a:cxnLst/>
            <a:rect l="l" t="t" r="r" b="b"/>
            <a:pathLst>
              <a:path w="466784" h="431775">
                <a:moveTo>
                  <a:pt x="0" y="0"/>
                </a:moveTo>
                <a:lnTo>
                  <a:pt x="466783" y="0"/>
                </a:lnTo>
                <a:lnTo>
                  <a:pt x="466783" y="431774"/>
                </a:lnTo>
                <a:lnTo>
                  <a:pt x="0" y="431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8156595" y="4604381"/>
            <a:ext cx="8030409" cy="1180465"/>
          </a:xfrm>
          <a:prstGeom prst="rect">
            <a:avLst/>
          </a:prstGeom>
        </p:spPr>
        <p:txBody>
          <a:bodyPr lIns="0" tIns="0" rIns="0" bIns="0" rtlCol="0" anchor="t">
            <a:spAutoFit/>
          </a:bodyPr>
          <a:lstStyle/>
          <a:p>
            <a:pPr algn="l">
              <a:lnSpc>
                <a:spcPts val="4759"/>
              </a:lnSpc>
            </a:pPr>
            <a:r>
              <a:rPr lang="en-US" sz="3399">
                <a:solidFill>
                  <a:srgbClr val="201E1E"/>
                </a:solidFill>
                <a:latin typeface="Canva Sans"/>
                <a:ea typeface="Canva Sans"/>
                <a:cs typeface="Canva Sans"/>
                <a:sym typeface="Canva Sans"/>
              </a:rPr>
              <a:t>Comprehensive Payment, Compliance </a:t>
            </a:r>
          </a:p>
          <a:p>
            <a:pPr algn="l">
              <a:lnSpc>
                <a:spcPts val="4759"/>
              </a:lnSpc>
            </a:pPr>
            <a:r>
              <a:rPr lang="en-US" sz="3399">
                <a:solidFill>
                  <a:srgbClr val="201E1E"/>
                </a:solidFill>
                <a:latin typeface="Canva Sans"/>
                <a:ea typeface="Canva Sans"/>
                <a:cs typeface="Canva Sans"/>
                <a:sym typeface="Canva Sans"/>
              </a:rPr>
              <a:t>Management and Bank Support  </a:t>
            </a:r>
          </a:p>
        </p:txBody>
      </p:sp>
      <p:sp>
        <p:nvSpPr>
          <p:cNvPr id="21" name="Freeform 21"/>
          <p:cNvSpPr/>
          <p:nvPr/>
        </p:nvSpPr>
        <p:spPr>
          <a:xfrm>
            <a:off x="7413392" y="6092516"/>
            <a:ext cx="466784" cy="431775"/>
          </a:xfrm>
          <a:custGeom>
            <a:avLst/>
            <a:gdLst/>
            <a:ahLst/>
            <a:cxnLst/>
            <a:rect l="l" t="t" r="r" b="b"/>
            <a:pathLst>
              <a:path w="466784" h="431775">
                <a:moveTo>
                  <a:pt x="0" y="0"/>
                </a:moveTo>
                <a:lnTo>
                  <a:pt x="466783" y="0"/>
                </a:lnTo>
                <a:lnTo>
                  <a:pt x="466783" y="431775"/>
                </a:lnTo>
                <a:lnTo>
                  <a:pt x="0" y="43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8156595" y="5984871"/>
            <a:ext cx="8607405"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Central Goods &amp; Services Act, 2017</a:t>
            </a:r>
          </a:p>
        </p:txBody>
      </p:sp>
      <p:sp>
        <p:nvSpPr>
          <p:cNvPr id="23" name="Freeform 23"/>
          <p:cNvSpPr/>
          <p:nvPr/>
        </p:nvSpPr>
        <p:spPr>
          <a:xfrm>
            <a:off x="7413392" y="6911031"/>
            <a:ext cx="466784" cy="431775"/>
          </a:xfrm>
          <a:custGeom>
            <a:avLst/>
            <a:gdLst/>
            <a:ahLst/>
            <a:cxnLst/>
            <a:rect l="l" t="t" r="r" b="b"/>
            <a:pathLst>
              <a:path w="466784" h="431775">
                <a:moveTo>
                  <a:pt x="0" y="0"/>
                </a:moveTo>
                <a:lnTo>
                  <a:pt x="466783" y="0"/>
                </a:lnTo>
                <a:lnTo>
                  <a:pt x="466783" y="431775"/>
                </a:lnTo>
                <a:lnTo>
                  <a:pt x="0" y="43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8156594" y="6803386"/>
            <a:ext cx="8378805"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TDS Compliance</a:t>
            </a:r>
          </a:p>
        </p:txBody>
      </p:sp>
      <p:grpSp>
        <p:nvGrpSpPr>
          <p:cNvPr id="25" name="Group 25"/>
          <p:cNvGrpSpPr/>
          <p:nvPr/>
        </p:nvGrpSpPr>
        <p:grpSpPr>
          <a:xfrm>
            <a:off x="0" y="9823999"/>
            <a:ext cx="5363319" cy="463001"/>
            <a:chOff x="0" y="0"/>
            <a:chExt cx="1412561" cy="121943"/>
          </a:xfrm>
        </p:grpSpPr>
        <p:sp>
          <p:nvSpPr>
            <p:cNvPr id="26" name="Freeform 26"/>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7" name="TextBox 27"/>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8" name="TextBox 28"/>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0"/>
            <a:ext cx="6100050" cy="10287000"/>
            <a:chOff x="0" y="0"/>
            <a:chExt cx="8133401" cy="13716000"/>
          </a:xfrm>
        </p:grpSpPr>
        <p:pic>
          <p:nvPicPr>
            <p:cNvPr id="5" name="Picture 5"/>
            <p:cNvPicPr>
              <a:picLocks noChangeAspect="1"/>
            </p:cNvPicPr>
            <p:nvPr/>
          </p:nvPicPr>
          <p:blipFill>
            <a:blip r:embed="rId2"/>
            <a:srcRect l="30246" r="30246"/>
            <a:stretch>
              <a:fillRect/>
            </a:stretch>
          </p:blipFill>
          <p:spPr>
            <a:xfrm>
              <a:off x="0" y="0"/>
              <a:ext cx="8133401" cy="13716000"/>
            </a:xfrm>
            <a:prstGeom prst="rect">
              <a:avLst/>
            </a:prstGeom>
          </p:spPr>
        </p:pic>
      </p:grpSp>
      <p:sp>
        <p:nvSpPr>
          <p:cNvPr id="6" name="Freeform 6"/>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5"/>
            <a:stretch>
              <a:fillRect/>
            </a:stretch>
          </a:blipFill>
        </p:spPr>
      </p:sp>
      <p:grpSp>
        <p:nvGrpSpPr>
          <p:cNvPr id="8" name="Group 8"/>
          <p:cNvGrpSpPr/>
          <p:nvPr/>
        </p:nvGrpSpPr>
        <p:grpSpPr>
          <a:xfrm>
            <a:off x="7167582" y="819031"/>
            <a:ext cx="1245141" cy="47625"/>
            <a:chOff x="0" y="0"/>
            <a:chExt cx="327938" cy="12543"/>
          </a:xfrm>
        </p:grpSpPr>
        <p:sp>
          <p:nvSpPr>
            <p:cNvPr id="9" name="Freeform 9"/>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0" name="TextBox 10"/>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7167582" y="2275923"/>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167582" y="3011609"/>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167582" y="3830124"/>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167582" y="4648639"/>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7167582" y="5467154"/>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7167582"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ANNUAL SERVICES</a:t>
            </a:r>
          </a:p>
        </p:txBody>
      </p:sp>
      <p:sp>
        <p:nvSpPr>
          <p:cNvPr id="17" name="TextBox 17"/>
          <p:cNvSpPr txBox="1"/>
          <p:nvPr/>
        </p:nvSpPr>
        <p:spPr>
          <a:xfrm>
            <a:off x="7910786" y="2168278"/>
            <a:ext cx="4487942" cy="580390"/>
          </a:xfrm>
          <a:prstGeom prst="rect">
            <a:avLst/>
          </a:prstGeom>
        </p:spPr>
        <p:txBody>
          <a:bodyPr lIns="0" tIns="0" rIns="0" bIns="0" rtlCol="0" anchor="t">
            <a:spAutoFit/>
          </a:bodyPr>
          <a:lstStyle/>
          <a:p>
            <a:pPr algn="l">
              <a:lnSpc>
                <a:spcPts val="4759"/>
              </a:lnSpc>
            </a:pPr>
            <a:r>
              <a:rPr lang="en-US" sz="3399">
                <a:solidFill>
                  <a:srgbClr val="201E1E"/>
                </a:solidFill>
                <a:latin typeface="Canva Sans"/>
                <a:ea typeface="Canva Sans"/>
                <a:cs typeface="Canva Sans"/>
                <a:sym typeface="Canva Sans"/>
              </a:rPr>
              <a:t>Income Tax Act, 1961 </a:t>
            </a:r>
          </a:p>
        </p:txBody>
      </p:sp>
      <p:sp>
        <p:nvSpPr>
          <p:cNvPr id="18" name="TextBox 18"/>
          <p:cNvSpPr txBox="1"/>
          <p:nvPr/>
        </p:nvSpPr>
        <p:spPr>
          <a:xfrm>
            <a:off x="7910786" y="2903964"/>
            <a:ext cx="8167414"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Transfer Pricing Compliance</a:t>
            </a:r>
          </a:p>
        </p:txBody>
      </p:sp>
      <p:sp>
        <p:nvSpPr>
          <p:cNvPr id="19" name="TextBox 19"/>
          <p:cNvSpPr txBox="1"/>
          <p:nvPr/>
        </p:nvSpPr>
        <p:spPr>
          <a:xfrm>
            <a:off x="7910786" y="3722479"/>
            <a:ext cx="6177796"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ROC Compliance</a:t>
            </a:r>
          </a:p>
        </p:txBody>
      </p:sp>
      <p:sp>
        <p:nvSpPr>
          <p:cNvPr id="20" name="TextBox 20"/>
          <p:cNvSpPr txBox="1"/>
          <p:nvPr/>
        </p:nvSpPr>
        <p:spPr>
          <a:xfrm>
            <a:off x="7910786" y="4540994"/>
            <a:ext cx="7710214"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Internal Audit Services</a:t>
            </a:r>
          </a:p>
        </p:txBody>
      </p:sp>
      <p:sp>
        <p:nvSpPr>
          <p:cNvPr id="21" name="TextBox 21"/>
          <p:cNvSpPr txBox="1"/>
          <p:nvPr/>
        </p:nvSpPr>
        <p:spPr>
          <a:xfrm>
            <a:off x="7910786" y="5359509"/>
            <a:ext cx="8853214"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Annual Return &amp; Compliances</a:t>
            </a:r>
          </a:p>
        </p:txBody>
      </p:sp>
      <p:grpSp>
        <p:nvGrpSpPr>
          <p:cNvPr id="22" name="Group 22"/>
          <p:cNvGrpSpPr/>
          <p:nvPr/>
        </p:nvGrpSpPr>
        <p:grpSpPr>
          <a:xfrm>
            <a:off x="0" y="9823999"/>
            <a:ext cx="5363319" cy="463001"/>
            <a:chOff x="0" y="0"/>
            <a:chExt cx="1412561" cy="121943"/>
          </a:xfrm>
        </p:grpSpPr>
        <p:sp>
          <p:nvSpPr>
            <p:cNvPr id="23" name="Freeform 23"/>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4" name="TextBox 24"/>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5" name="TextBox 25"/>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408" r="28408"/>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8945255"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CORE FINANCIAL</a:t>
            </a:r>
          </a:p>
        </p:txBody>
      </p:sp>
      <p:sp>
        <p:nvSpPr>
          <p:cNvPr id="15" name="Freeform 15"/>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7" name="TextBox 17"/>
          <p:cNvSpPr txBox="1"/>
          <p:nvPr/>
        </p:nvSpPr>
        <p:spPr>
          <a:xfrm>
            <a:off x="8945255" y="1997463"/>
            <a:ext cx="9402019" cy="470535"/>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&amp; ACCOUNTING SERVICES</a:t>
            </a:r>
          </a:p>
        </p:txBody>
      </p:sp>
      <p:sp>
        <p:nvSpPr>
          <p:cNvPr id="18" name="TextBox 18"/>
          <p:cNvSpPr txBox="1"/>
          <p:nvPr/>
        </p:nvSpPr>
        <p:spPr>
          <a:xfrm>
            <a:off x="8945255" y="2687073"/>
            <a:ext cx="8246066" cy="479361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Comprehensive Accounting and Bookkeeping Solutions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Financial Planning, Budgeting, and Forecasting (monthly/ quarterly/ annual)</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Cash Flow &amp; Working Capital Management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Expense Verification and Classification</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Client Review and Discussion, Final Adjustments and Approval</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MIS Reports and Financial Dashboarding (profitability, cash flow)</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Customised Segment Reporting (e.g., client-wise, project-wise)</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1132" r="30175"/>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PROFESSIONAL TAX</a:t>
            </a:r>
          </a:p>
        </p:txBody>
      </p:sp>
      <p:sp>
        <p:nvSpPr>
          <p:cNvPr id="17" name="TextBox 17"/>
          <p:cNvSpPr txBox="1"/>
          <p:nvPr/>
        </p:nvSpPr>
        <p:spPr>
          <a:xfrm>
            <a:off x="8945255" y="1997463"/>
            <a:ext cx="9402019" cy="470535"/>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(PT) ACT</a:t>
            </a:r>
          </a:p>
        </p:txBody>
      </p:sp>
      <p:sp>
        <p:nvSpPr>
          <p:cNvPr id="18" name="TextBox 18"/>
          <p:cNvSpPr txBox="1"/>
          <p:nvPr/>
        </p:nvSpPr>
        <p:spPr>
          <a:xfrm>
            <a:off x="8945255" y="2687073"/>
            <a:ext cx="8115300" cy="43554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Business registration for professional tax as per applicable state regulations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Preparation of monthly Professional tax (PT) calculations, provision of payment  advice, and facilitation of payment.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Timely payment of professional tax to the respective state government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Filing of professional tax returns as required for compliance</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Maintenance of records for all deductions, payments, and filings for audit  purposes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35348" r="27626"/>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COMPREHENSIVE PAYMENT,</a:t>
            </a:r>
          </a:p>
        </p:txBody>
      </p:sp>
      <p:sp>
        <p:nvSpPr>
          <p:cNvPr id="17" name="TextBox 17"/>
          <p:cNvSpPr txBox="1"/>
          <p:nvPr/>
        </p:nvSpPr>
        <p:spPr>
          <a:xfrm>
            <a:off x="8945255" y="1901020"/>
            <a:ext cx="9402019" cy="937260"/>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COMPLIANCE MANAGEMENT AND BANK SUPPORT SERVICES</a:t>
            </a:r>
          </a:p>
        </p:txBody>
      </p:sp>
      <p:sp>
        <p:nvSpPr>
          <p:cNvPr id="18" name="TextBox 18"/>
          <p:cNvSpPr txBox="1"/>
          <p:nvPr/>
        </p:nvSpPr>
        <p:spPr>
          <a:xfrm>
            <a:off x="8945255" y="3057355"/>
            <a:ext cx="8115300" cy="52317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All company payments are managed eﬃciently to ensure smooth business operations.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Weekly approved payments are processed accurately and on schedule.</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Salaries are disbursed in accordance with employment contracts, and consultants are paid based on agreed rates.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All mandatory deductions such as PF, ESIC, TDS, and Professional Tax are calculated and deposited with the respective authorities.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 maker-checker process is followed, where one individual prepares the payment and another reviews and approves it for accuracy and compliance. </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35348" r="27626"/>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894525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COMPREHENSIVE PAYMENT,</a:t>
            </a:r>
          </a:p>
        </p:txBody>
      </p:sp>
      <p:sp>
        <p:nvSpPr>
          <p:cNvPr id="15" name="Freeform 15"/>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7" name="TextBox 17"/>
          <p:cNvSpPr txBox="1"/>
          <p:nvPr/>
        </p:nvSpPr>
        <p:spPr>
          <a:xfrm>
            <a:off x="8945255" y="1901020"/>
            <a:ext cx="9402019" cy="937260"/>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COMPLIANCE MANAGEMENT AND BANK SUPPORT SERVICES</a:t>
            </a:r>
          </a:p>
        </p:txBody>
      </p:sp>
      <p:sp>
        <p:nvSpPr>
          <p:cNvPr id="18" name="TextBox 18"/>
          <p:cNvSpPr txBox="1"/>
          <p:nvPr/>
        </p:nvSpPr>
        <p:spPr>
          <a:xfrm>
            <a:off x="8945255" y="3057355"/>
            <a:ext cx="8115300" cy="479361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Surplus company funds are recommended to be placed in fixed deposits to generate interest while maintaining safety and accessibility.</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Loan and financing activities are managed to optimize cash flow and meet business requirements.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Support is provided for foreign currency hedging and facilitation of international  transactions.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Regular bank reconciliations are performed to ensure financial records are  accurate and up to date.</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Assistance is provided in the preparation and monitoring of budgets to support  financial planning and control.</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368" r="28368"/>
            <a:stretch>
              <a:fillRect/>
            </a:stretch>
          </p:blipFill>
          <p:spPr>
            <a:xfrm>
              <a:off x="0" y="0"/>
              <a:ext cx="8890000" cy="13716000"/>
            </a:xfrm>
            <a:prstGeom prst="rect">
              <a:avLst/>
            </a:prstGeom>
          </p:spPr>
        </p:pic>
      </p:grpSp>
      <p:grpSp>
        <p:nvGrpSpPr>
          <p:cNvPr id="9" name="Group 9"/>
          <p:cNvGrpSpPr/>
          <p:nvPr/>
        </p:nvGrpSpPr>
        <p:grpSpPr>
          <a:xfrm>
            <a:off x="8945255" y="817610"/>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54032"/>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INCOME TAX ACT, 1961</a:t>
            </a:r>
          </a:p>
        </p:txBody>
      </p:sp>
      <p:sp>
        <p:nvSpPr>
          <p:cNvPr id="17" name="TextBox 17"/>
          <p:cNvSpPr txBox="1"/>
          <p:nvPr/>
        </p:nvSpPr>
        <p:spPr>
          <a:xfrm>
            <a:off x="8945255" y="2074147"/>
            <a:ext cx="8610521" cy="52317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Prepare and file corporate income tax returns (ITR-6/ITR-5) within due dates.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Manage advance tax computations and payments to avoid interest liability.</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Review and reconcile Form 26AS and AIS/TIS with internal records.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Support during income tax assessments, scrutiny, and departmental notices.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Ensure timely compliance with all income tax provisions and deadlines.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Conduct strategic tax planning to optimize tax liability to ensure tax eﬃciency and  regulatory compliance.</a:t>
            </a:r>
          </a:p>
        </p:txBody>
      </p:sp>
      <p:grpSp>
        <p:nvGrpSpPr>
          <p:cNvPr id="18" name="Group 18"/>
          <p:cNvGrpSpPr/>
          <p:nvPr/>
        </p:nvGrpSpPr>
        <p:grpSpPr>
          <a:xfrm>
            <a:off x="0" y="9823999"/>
            <a:ext cx="5363319" cy="463001"/>
            <a:chOff x="0" y="0"/>
            <a:chExt cx="1412561" cy="121943"/>
          </a:xfrm>
        </p:grpSpPr>
        <p:sp>
          <p:nvSpPr>
            <p:cNvPr id="19" name="Freeform 19"/>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0" name="TextBox 20"/>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1" name="TextBox 21"/>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368" r="28368"/>
            <a:stretch>
              <a:fillRect/>
            </a:stretch>
          </p:blipFill>
          <p:spPr>
            <a:xfrm>
              <a:off x="0" y="0"/>
              <a:ext cx="8890000" cy="13716000"/>
            </a:xfrm>
            <a:prstGeom prst="rect">
              <a:avLst/>
            </a:prstGeom>
          </p:spPr>
        </p:pic>
      </p:grpSp>
      <p:grpSp>
        <p:nvGrpSpPr>
          <p:cNvPr id="9" name="Group 9"/>
          <p:cNvGrpSpPr/>
          <p:nvPr/>
        </p:nvGrpSpPr>
        <p:grpSpPr>
          <a:xfrm>
            <a:off x="882913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82913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TRANSFER PRICING</a:t>
            </a:r>
          </a:p>
        </p:txBody>
      </p:sp>
      <p:sp>
        <p:nvSpPr>
          <p:cNvPr id="17" name="TextBox 17"/>
          <p:cNvSpPr txBox="1"/>
          <p:nvPr/>
        </p:nvSpPr>
        <p:spPr>
          <a:xfrm>
            <a:off x="8829135" y="1901020"/>
            <a:ext cx="9402019" cy="470535"/>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COMPLIANCE</a:t>
            </a:r>
          </a:p>
        </p:txBody>
      </p:sp>
      <p:sp>
        <p:nvSpPr>
          <p:cNvPr id="18" name="TextBox 18"/>
          <p:cNvSpPr txBox="1"/>
          <p:nvPr/>
        </p:nvSpPr>
        <p:spPr>
          <a:xfrm>
            <a:off x="8829135" y="2590630"/>
            <a:ext cx="8115300" cy="69843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Identify and evaluate international transactions and specified domestic transactions subject to Transfer Pricing provisions.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Maintain and update contemporaneous Transfer Pricing documentation in accordance with Rule 10D of the Income Tax Rules.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Conduct functional, asset, and risk (FAR) analysis for Associated Enterprises (AEs).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Select the most appropriate Transfer Pricing method (CUP, RPM, CPM, PSM, TNMM) as per Rule 10C.</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Benchmark arm’s length pricing using appropriate databases and economic analysis.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Assist in the preparation and filing of Form 3CEB within due dates, certified by a Chartered Accountant.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Address queries and compliance requirements during Transfer Pricing scrutiny or assessments.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19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6530"/>
            </a:solidFill>
          </p:spPr>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201E1E"/>
            </a:solidFill>
          </p:spPr>
        </p:sp>
        <p:sp>
          <p:nvSpPr>
            <p:cNvPr id="6" name="TextBox 6"/>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17244" y="2115852"/>
            <a:ext cx="6110588" cy="6055295"/>
            <a:chOff x="0" y="0"/>
            <a:chExt cx="8147451" cy="8073727"/>
          </a:xfrm>
        </p:grpSpPr>
        <p:pic>
          <p:nvPicPr>
            <p:cNvPr id="8" name="Picture 8"/>
            <p:cNvPicPr>
              <a:picLocks noChangeAspect="1"/>
            </p:cNvPicPr>
            <p:nvPr/>
          </p:nvPicPr>
          <p:blipFill>
            <a:blip r:embed="rId2"/>
            <a:srcRect l="21413" r="11226"/>
            <a:stretch>
              <a:fillRect/>
            </a:stretch>
          </p:blipFill>
          <p:spPr>
            <a:xfrm flipH="1">
              <a:off x="0" y="0"/>
              <a:ext cx="8147451" cy="8073727"/>
            </a:xfrm>
            <a:prstGeom prst="rect">
              <a:avLst/>
            </a:prstGeom>
          </p:spPr>
        </p:pic>
      </p:grpSp>
      <p:sp>
        <p:nvSpPr>
          <p:cNvPr id="9" name="Freeform 9"/>
          <p:cNvSpPr/>
          <p:nvPr/>
        </p:nvSpPr>
        <p:spPr>
          <a:xfrm>
            <a:off x="7527832"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92954"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9496769" y="1409586"/>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9496769" y="1736483"/>
            <a:ext cx="6963674" cy="941070"/>
          </a:xfrm>
          <a:prstGeom prst="rect">
            <a:avLst/>
          </a:prstGeom>
        </p:spPr>
        <p:txBody>
          <a:bodyPr lIns="0" tIns="0" rIns="0" bIns="0" rtlCol="0" anchor="t">
            <a:spAutoFit/>
          </a:bodyPr>
          <a:lstStyle/>
          <a:p>
            <a:pPr algn="l">
              <a:lnSpc>
                <a:spcPts val="7440"/>
              </a:lnSpc>
            </a:pPr>
            <a:r>
              <a:rPr lang="en-US" sz="6000" b="1">
                <a:solidFill>
                  <a:srgbClr val="2F424D"/>
                </a:solidFill>
                <a:latin typeface="Inter Bold"/>
                <a:ea typeface="Inter Bold"/>
                <a:cs typeface="Inter Bold"/>
                <a:sym typeface="Inter Bold"/>
              </a:rPr>
              <a:t>ABOUT THE FIRM</a:t>
            </a:r>
          </a:p>
        </p:txBody>
      </p:sp>
      <p:sp>
        <p:nvSpPr>
          <p:cNvPr id="15" name="TextBox 15"/>
          <p:cNvSpPr txBox="1"/>
          <p:nvPr/>
        </p:nvSpPr>
        <p:spPr>
          <a:xfrm>
            <a:off x="9496769" y="2944253"/>
            <a:ext cx="7389636" cy="5449570"/>
          </a:xfrm>
          <a:prstGeom prst="rect">
            <a:avLst/>
          </a:prstGeom>
        </p:spPr>
        <p:txBody>
          <a:bodyPr lIns="0" tIns="0" rIns="0" bIns="0" rtlCol="0" anchor="t">
            <a:spAutoFit/>
          </a:bodyPr>
          <a:lstStyle/>
          <a:p>
            <a:pPr algn="just">
              <a:lnSpc>
                <a:spcPts val="3079"/>
              </a:lnSpc>
            </a:pPr>
            <a:r>
              <a:rPr lang="en-US" sz="2199">
                <a:solidFill>
                  <a:srgbClr val="201E1E"/>
                </a:solidFill>
                <a:latin typeface="Open Sans"/>
                <a:ea typeface="Open Sans"/>
                <a:cs typeface="Open Sans"/>
                <a:sym typeface="Open Sans"/>
              </a:rPr>
              <a:t>FINSIRI GLOBAL ASSOCIATES LLP with a vision to provide assured quality services consistently with a value of professional commitments, Quality, Trust and Integrity.</a:t>
            </a:r>
          </a:p>
          <a:p>
            <a:pPr algn="just">
              <a:lnSpc>
                <a:spcPts val="3079"/>
              </a:lnSpc>
            </a:pPr>
            <a:endParaRPr lang="en-US" sz="2199">
              <a:solidFill>
                <a:srgbClr val="201E1E"/>
              </a:solidFill>
              <a:latin typeface="Open Sans"/>
              <a:ea typeface="Open Sans"/>
              <a:cs typeface="Open Sans"/>
              <a:sym typeface="Open Sans"/>
            </a:endParaRPr>
          </a:p>
          <a:p>
            <a:pPr algn="just">
              <a:lnSpc>
                <a:spcPts val="3079"/>
              </a:lnSpc>
            </a:pPr>
            <a:r>
              <a:rPr lang="en-US" sz="2199">
                <a:solidFill>
                  <a:srgbClr val="201E1E"/>
                </a:solidFill>
                <a:latin typeface="Open Sans"/>
                <a:ea typeface="Open Sans"/>
                <a:cs typeface="Open Sans"/>
                <a:sym typeface="Open Sans"/>
              </a:rPr>
              <a:t>Firm is comprised of a team of experienced finance professionals in  Management Advisory, Payroll, Accounting, RBI Compliances, Income Tax, GST and other consultancy services related to statutory compliance and financial restructuring.</a:t>
            </a:r>
          </a:p>
          <a:p>
            <a:pPr algn="just">
              <a:lnSpc>
                <a:spcPts val="3079"/>
              </a:lnSpc>
            </a:pPr>
            <a:endParaRPr lang="en-US" sz="2199">
              <a:solidFill>
                <a:srgbClr val="201E1E"/>
              </a:solidFill>
              <a:latin typeface="Open Sans"/>
              <a:ea typeface="Open Sans"/>
              <a:cs typeface="Open Sans"/>
              <a:sym typeface="Open Sans"/>
            </a:endParaRPr>
          </a:p>
          <a:p>
            <a:pPr algn="just">
              <a:lnSpc>
                <a:spcPts val="3079"/>
              </a:lnSpc>
              <a:spcBef>
                <a:spcPct val="0"/>
              </a:spcBef>
            </a:pPr>
            <a:r>
              <a:rPr lang="en-US" sz="2199">
                <a:solidFill>
                  <a:srgbClr val="201E1E"/>
                </a:solidFill>
                <a:latin typeface="Open Sans"/>
                <a:ea typeface="Open Sans"/>
                <a:cs typeface="Open Sans"/>
                <a:sym typeface="Open Sans"/>
              </a:rPr>
              <a:t>Within a relatively brief period, the firm has emerged as one of the leading positions in Finance &amp; Accounts (F&amp;A) and also offer outsourced Chief Financial Oﬃcer and Financial Controller Services.</a:t>
            </a:r>
          </a:p>
        </p:txBody>
      </p:sp>
      <p:sp>
        <p:nvSpPr>
          <p:cNvPr id="16" name="Freeform 16"/>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grpSp>
        <p:nvGrpSpPr>
          <p:cNvPr id="18" name="Group 18"/>
          <p:cNvGrpSpPr/>
          <p:nvPr/>
        </p:nvGrpSpPr>
        <p:grpSpPr>
          <a:xfrm>
            <a:off x="0" y="9823999"/>
            <a:ext cx="5363319" cy="463001"/>
            <a:chOff x="0" y="0"/>
            <a:chExt cx="1412561" cy="121943"/>
          </a:xfrm>
        </p:grpSpPr>
        <p:sp>
          <p:nvSpPr>
            <p:cNvPr id="19" name="Freeform 19"/>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0" name="TextBox 20"/>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1" name="TextBox 21"/>
          <p:cNvSpPr txBox="1"/>
          <p:nvPr/>
        </p:nvSpPr>
        <p:spPr>
          <a:xfrm>
            <a:off x="1257087" y="9934941"/>
            <a:ext cx="4000004" cy="301625"/>
          </a:xfrm>
          <a:prstGeom prst="rect">
            <a:avLst/>
          </a:prstGeom>
        </p:spPr>
        <p:txBody>
          <a:bodyPr lIns="0" tIns="0" rIns="0" bIns="0" rtlCol="0" anchor="t">
            <a:spAutoFit/>
          </a:bodyPr>
          <a:lstStyle/>
          <a:p>
            <a:pPr algn="l">
              <a:lnSpc>
                <a:spcPts val="2199"/>
              </a:lnSpc>
            </a:pPr>
            <a:r>
              <a:rPr lang="en-US" sz="2499" dirty="0">
                <a:solidFill>
                  <a:srgbClr val="201E1E"/>
                </a:solidFill>
                <a:latin typeface="Open Sauce"/>
                <a:ea typeface="Open Sauce"/>
                <a:cs typeface="Open Sauce"/>
                <a:sym typeface="Open Sauce"/>
              </a:rPr>
              <a:t>www.finsiri.com | Page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408" r="28408"/>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TDS COMPLIANCE</a:t>
            </a:r>
          </a:p>
        </p:txBody>
      </p:sp>
      <p:sp>
        <p:nvSpPr>
          <p:cNvPr id="17" name="TextBox 17"/>
          <p:cNvSpPr txBox="1"/>
          <p:nvPr/>
        </p:nvSpPr>
        <p:spPr>
          <a:xfrm>
            <a:off x="8945255" y="1901020"/>
            <a:ext cx="9402019" cy="937260"/>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(IN COMPLIANCE WITH THE INCOME TAX ACT, 1961)</a:t>
            </a:r>
          </a:p>
        </p:txBody>
      </p:sp>
      <p:sp>
        <p:nvSpPr>
          <p:cNvPr id="18" name="TextBox 18"/>
          <p:cNvSpPr txBox="1"/>
          <p:nvPr/>
        </p:nvSpPr>
        <p:spPr>
          <a:xfrm>
            <a:off x="8945255" y="2944248"/>
            <a:ext cx="8115300" cy="43554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TDS is calculated on payments such as salaries, rent, interest, contractor  payments, professional fees, etc., in accordance with tax regulations.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TDS is deducted accurately and timely from each payment.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Deducted TDS is deposited with the government before the due date.</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Quarterly TDS returns (e.g., Form 24Q and 26Q) are filed on time.</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TDS certificates—Form 16 for employees and Form 16A for vendors—are issued  promptly.</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2094" r="34722"/>
            <a:stretch>
              <a:fillRect/>
            </a:stretch>
          </p:blipFill>
          <p:spPr>
            <a:xfrm>
              <a:off x="0" y="0"/>
              <a:ext cx="8890000" cy="13716000"/>
            </a:xfrm>
            <a:prstGeom prst="rect">
              <a:avLst/>
            </a:prstGeom>
          </p:spPr>
        </p:pic>
      </p:grpSp>
      <p:grpSp>
        <p:nvGrpSpPr>
          <p:cNvPr id="9" name="Group 9"/>
          <p:cNvGrpSpPr/>
          <p:nvPr/>
        </p:nvGrpSpPr>
        <p:grpSpPr>
          <a:xfrm>
            <a:off x="8945255" y="805452"/>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945255" y="1141875"/>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ROC COMPLIANCE</a:t>
            </a:r>
          </a:p>
        </p:txBody>
      </p:sp>
      <p:sp>
        <p:nvSpPr>
          <p:cNvPr id="17" name="TextBox 17"/>
          <p:cNvSpPr txBox="1"/>
          <p:nvPr/>
        </p:nvSpPr>
        <p:spPr>
          <a:xfrm>
            <a:off x="8945255" y="1887441"/>
            <a:ext cx="9402019" cy="937260"/>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(IN COMPLIANCE WITH THE COMPANIES ACT, 2013)</a:t>
            </a:r>
          </a:p>
        </p:txBody>
      </p:sp>
      <p:sp>
        <p:nvSpPr>
          <p:cNvPr id="18" name="TextBox 18"/>
          <p:cNvSpPr txBox="1"/>
          <p:nvPr/>
        </p:nvSpPr>
        <p:spPr>
          <a:xfrm>
            <a:off x="8945255" y="2930670"/>
            <a:ext cx="8685030" cy="61080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Ensure timely filing of annual returns and financial statements with the Registrar  of Companies (ROC).</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Assist in the preparation of required documentation for annual return filings, including the list of directors, list of shareholders, AGM notice, and Board resolutions.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Maintain statutory registers, minutes of Board and general meetings, and other records as prescribed under the Companies Act.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Ensure annual KYC compliance for directors by updating their information with the Ministry of Corporate Affairs (MCA).</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File returns related to deposits and non-deposit transactions as per the applicable rules.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Handle filings for the appointment, resignation, or change in designation of directors or key managerial personnel (KMP).</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2094" r="34722"/>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894525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ROC COMPLIANCE</a:t>
            </a:r>
          </a:p>
        </p:txBody>
      </p:sp>
      <p:sp>
        <p:nvSpPr>
          <p:cNvPr id="15" name="Freeform 15"/>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7" name="TextBox 17"/>
          <p:cNvSpPr txBox="1"/>
          <p:nvPr/>
        </p:nvSpPr>
        <p:spPr>
          <a:xfrm>
            <a:off x="8945255" y="1901020"/>
            <a:ext cx="9402019" cy="937260"/>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(IN COMPLIANCE WITH THE COMPANIES ACT, 2013)</a:t>
            </a:r>
          </a:p>
        </p:txBody>
      </p:sp>
      <p:sp>
        <p:nvSpPr>
          <p:cNvPr id="18" name="TextBox 18"/>
          <p:cNvSpPr txBox="1"/>
          <p:nvPr/>
        </p:nvSpPr>
        <p:spPr>
          <a:xfrm>
            <a:off x="8945255" y="2944248"/>
            <a:ext cx="8685030" cy="41211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Comply with all applicable event-based ROC filings, such as:</a:t>
            </a:r>
          </a:p>
        </p:txBody>
      </p:sp>
      <p:sp>
        <p:nvSpPr>
          <p:cNvPr id="19" name="Freeform 19"/>
          <p:cNvSpPr/>
          <p:nvPr/>
        </p:nvSpPr>
        <p:spPr>
          <a:xfrm>
            <a:off x="9454003" y="3661163"/>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10076573" y="3647346"/>
            <a:ext cx="5563552" cy="370935"/>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Change in Registered Office</a:t>
            </a:r>
          </a:p>
        </p:txBody>
      </p:sp>
      <p:sp>
        <p:nvSpPr>
          <p:cNvPr id="21" name="Freeform 21"/>
          <p:cNvSpPr/>
          <p:nvPr/>
        </p:nvSpPr>
        <p:spPr>
          <a:xfrm>
            <a:off x="9454003" y="4225348"/>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10076573" y="4211532"/>
            <a:ext cx="6992227" cy="370936"/>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Filing of board or shareholder resolutions</a:t>
            </a:r>
          </a:p>
        </p:txBody>
      </p:sp>
      <p:sp>
        <p:nvSpPr>
          <p:cNvPr id="23" name="Freeform 23"/>
          <p:cNvSpPr/>
          <p:nvPr/>
        </p:nvSpPr>
        <p:spPr>
          <a:xfrm>
            <a:off x="9454003" y="4760958"/>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10076573" y="4747141"/>
            <a:ext cx="6667500" cy="383211"/>
          </a:xfrm>
          <a:prstGeom prst="rect">
            <a:avLst/>
          </a:prstGeom>
        </p:spPr>
        <p:txBody>
          <a:bodyPr wrap="square" lIns="0" tIns="0" rIns="0" bIns="0" rtlCol="0" anchor="t">
            <a:spAutoFit/>
          </a:bodyPr>
          <a:lstStyle/>
          <a:p>
            <a:pPr algn="l">
              <a:lnSpc>
                <a:spcPts val="3079"/>
              </a:lnSpc>
            </a:pPr>
            <a:r>
              <a:rPr lang="en-US" sz="2199">
                <a:solidFill>
                  <a:srgbClr val="201E1E"/>
                </a:solidFill>
                <a:latin typeface="Canva Sans"/>
                <a:ea typeface="Canva Sans"/>
                <a:cs typeface="Canva Sans"/>
                <a:sym typeface="Canva Sans"/>
              </a:rPr>
              <a:t>Allotment of shares</a:t>
            </a:r>
          </a:p>
        </p:txBody>
      </p:sp>
      <p:sp>
        <p:nvSpPr>
          <p:cNvPr id="25" name="Freeform 25"/>
          <p:cNvSpPr/>
          <p:nvPr/>
        </p:nvSpPr>
        <p:spPr>
          <a:xfrm>
            <a:off x="9454003" y="5325143"/>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6"/>
          <p:cNvSpPr txBox="1"/>
          <p:nvPr/>
        </p:nvSpPr>
        <p:spPr>
          <a:xfrm>
            <a:off x="10076573" y="5311326"/>
            <a:ext cx="6154027" cy="370935"/>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Changes in share capital</a:t>
            </a:r>
          </a:p>
        </p:txBody>
      </p:sp>
      <p:sp>
        <p:nvSpPr>
          <p:cNvPr id="27" name="TextBox 27"/>
          <p:cNvSpPr txBox="1"/>
          <p:nvPr/>
        </p:nvSpPr>
        <p:spPr>
          <a:xfrm>
            <a:off x="8945255" y="5956003"/>
            <a:ext cx="8685030" cy="34791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Assist in preferential allotment, private placement, rights issue, bonus issue and  other modes of issue/allotment of securities, including the preparation and filing  of necessary resolutions, offer letters, and other supporting documents in  compliance with the Companies Act and relevant rules.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In-house Company Secretaries to ensure adherence to corporate governance  norms, statutory deadlines, and regulatory requirements.</a:t>
            </a:r>
          </a:p>
        </p:txBody>
      </p:sp>
      <p:grpSp>
        <p:nvGrpSpPr>
          <p:cNvPr id="28" name="Group 28"/>
          <p:cNvGrpSpPr/>
          <p:nvPr/>
        </p:nvGrpSpPr>
        <p:grpSpPr>
          <a:xfrm>
            <a:off x="0" y="9823999"/>
            <a:ext cx="5363319" cy="463001"/>
            <a:chOff x="0" y="0"/>
            <a:chExt cx="1412561" cy="121943"/>
          </a:xfrm>
        </p:grpSpPr>
        <p:sp>
          <p:nvSpPr>
            <p:cNvPr id="29" name="Freeform 29"/>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30" name="TextBox 30"/>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31" name="TextBox 31"/>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3344" r="23344"/>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894525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INTERNAL AUDIT SERVICES</a:t>
            </a:r>
          </a:p>
        </p:txBody>
      </p:sp>
      <p:sp>
        <p:nvSpPr>
          <p:cNvPr id="15" name="Freeform 15"/>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7" name="TextBox 17"/>
          <p:cNvSpPr txBox="1"/>
          <p:nvPr/>
        </p:nvSpPr>
        <p:spPr>
          <a:xfrm>
            <a:off x="8945255" y="2030127"/>
            <a:ext cx="8685030" cy="610806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Carry out Internal audits focusing on key business processes and controls.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Check how well internal controls work and ensure rules and policies are followed.</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Find ways to improve operations, save costs, and streamline processes.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Do regular checks to spot fraud, mistakes, or poor management.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Prepare clear audit reports with issues, risks, and suggestions.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Help management fix problems and check if changes are working.</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Improve the company’s audit processes, policies, and risk management.</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Do surprise audits when needed to strengthen controls.</a:t>
            </a:r>
          </a:p>
        </p:txBody>
      </p:sp>
      <p:grpSp>
        <p:nvGrpSpPr>
          <p:cNvPr id="18" name="Group 18"/>
          <p:cNvGrpSpPr/>
          <p:nvPr/>
        </p:nvGrpSpPr>
        <p:grpSpPr>
          <a:xfrm>
            <a:off x="0" y="9823999"/>
            <a:ext cx="5363319" cy="463001"/>
            <a:chOff x="0" y="0"/>
            <a:chExt cx="1412561" cy="121943"/>
          </a:xfrm>
        </p:grpSpPr>
        <p:sp>
          <p:nvSpPr>
            <p:cNvPr id="19" name="Freeform 19"/>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0" name="TextBox 20"/>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1" name="TextBox 21"/>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226" r="29643"/>
            <a:stretch>
              <a:fillRect/>
            </a:stretch>
          </p:blipFill>
          <p:spPr>
            <a:xfrm>
              <a:off x="0" y="0"/>
              <a:ext cx="8890000" cy="13716000"/>
            </a:xfrm>
            <a:prstGeom prst="rect">
              <a:avLst/>
            </a:prstGeom>
          </p:spPr>
        </p:pic>
      </p:grpSp>
      <p:grpSp>
        <p:nvGrpSpPr>
          <p:cNvPr id="9" name="Group 9"/>
          <p:cNvGrpSpPr/>
          <p:nvPr/>
        </p:nvGrpSpPr>
        <p:grpSpPr>
          <a:xfrm>
            <a:off x="882913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829135" y="1155453"/>
            <a:ext cx="9402019" cy="701040"/>
          </a:xfrm>
          <a:prstGeom prst="rect">
            <a:avLst/>
          </a:prstGeom>
        </p:spPr>
        <p:txBody>
          <a:bodyPr lIns="0" tIns="0" rIns="0" bIns="0" rtlCol="0" anchor="t">
            <a:spAutoFit/>
          </a:bodyPr>
          <a:lstStyle/>
          <a:p>
            <a:pPr algn="l">
              <a:lnSpc>
                <a:spcPts val="5580"/>
              </a:lnSpc>
            </a:pPr>
            <a:r>
              <a:rPr lang="en-US" sz="4500" b="1">
                <a:solidFill>
                  <a:srgbClr val="2F424D"/>
                </a:solidFill>
                <a:latin typeface="Inter Bold"/>
                <a:ea typeface="Inter Bold"/>
                <a:cs typeface="Inter Bold"/>
                <a:sym typeface="Inter Bold"/>
              </a:rPr>
              <a:t>ANNUAL RETURNS</a:t>
            </a:r>
          </a:p>
        </p:txBody>
      </p:sp>
      <p:sp>
        <p:nvSpPr>
          <p:cNvPr id="17" name="TextBox 17"/>
          <p:cNvSpPr txBox="1"/>
          <p:nvPr/>
        </p:nvSpPr>
        <p:spPr>
          <a:xfrm>
            <a:off x="8829135" y="1901020"/>
            <a:ext cx="9402019" cy="470535"/>
          </a:xfrm>
          <a:prstGeom prst="rect">
            <a:avLst/>
          </a:prstGeom>
        </p:spPr>
        <p:txBody>
          <a:bodyPr lIns="0" tIns="0" rIns="0" bIns="0" rtlCol="0" anchor="t">
            <a:spAutoFit/>
          </a:bodyPr>
          <a:lstStyle/>
          <a:p>
            <a:pPr algn="l">
              <a:lnSpc>
                <a:spcPts val="3720"/>
              </a:lnSpc>
            </a:pPr>
            <a:r>
              <a:rPr lang="en-US" sz="3000" b="1">
                <a:solidFill>
                  <a:srgbClr val="2F424D"/>
                </a:solidFill>
                <a:latin typeface="Inter Bold"/>
                <a:ea typeface="Inter Bold"/>
                <a:cs typeface="Inter Bold"/>
                <a:sym typeface="Inter Bold"/>
              </a:rPr>
              <a:t>&amp; COMPLIANCES</a:t>
            </a:r>
          </a:p>
        </p:txBody>
      </p:sp>
      <p:sp>
        <p:nvSpPr>
          <p:cNvPr id="18" name="TextBox 18"/>
          <p:cNvSpPr txBox="1"/>
          <p:nvPr/>
        </p:nvSpPr>
        <p:spPr>
          <a:xfrm>
            <a:off x="8829135" y="2590630"/>
            <a:ext cx="8115300" cy="5669915"/>
          </a:xfrm>
          <a:prstGeom prst="rect">
            <a:avLst/>
          </a:prstGeom>
        </p:spPr>
        <p:txBody>
          <a:bodyPr lIns="0" tIns="0" rIns="0" bIns="0" rtlCol="0" anchor="t">
            <a:spAutoFit/>
          </a:bodyPr>
          <a:lstStyle/>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Filing of annual income tax returns in accordance with the Income Tax Act, 1961.</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Filing of GST Annual Returns – GSTR 9 &amp; GSTR 9C as per the Central Goods and Services Tax Act, 2017.</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Conducting tax audits in compliance with Section 44AB of the Income Tax Act, 1961, to ensure adherence to applicable tax laws.</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Filing of Transfer Pricing return (Form 3CEB) under Section 92E of the Income Tax Act, 1961, along with the corporate income tax return.</a:t>
            </a:r>
          </a:p>
          <a:p>
            <a:pPr marL="474979" lvl="1" indent="-237490" algn="just">
              <a:lnSpc>
                <a:spcPts val="3519"/>
              </a:lnSpc>
              <a:buFont typeface="Arial"/>
              <a:buChar char="•"/>
            </a:pPr>
            <a:r>
              <a:rPr lang="en-US" sz="2199">
                <a:solidFill>
                  <a:srgbClr val="201E1E"/>
                </a:solidFill>
                <a:latin typeface="Open Sans"/>
                <a:ea typeface="Open Sans"/>
                <a:cs typeface="Open Sans"/>
                <a:sym typeface="Open Sans"/>
              </a:rPr>
              <a:t>Maintenance of a robust tracking system for all statutory filing deadlines to ensure compliance and avoid penalties under relevant laws.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43707" r="13109"/>
            <a:stretch>
              <a:fillRect/>
            </a:stretch>
          </p:blipFill>
          <p:spPr>
            <a:xfrm>
              <a:off x="0" y="0"/>
              <a:ext cx="8890000" cy="13716000"/>
            </a:xfrm>
            <a:prstGeom prst="rect">
              <a:avLst/>
            </a:prstGeom>
          </p:spPr>
        </p:pic>
      </p:grpSp>
      <p:grpSp>
        <p:nvGrpSpPr>
          <p:cNvPr id="9" name="Group 9"/>
          <p:cNvGrpSpPr/>
          <p:nvPr/>
        </p:nvGrpSpPr>
        <p:grpSpPr>
          <a:xfrm>
            <a:off x="882913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829135" y="1155453"/>
            <a:ext cx="9402019" cy="701040"/>
          </a:xfrm>
          <a:prstGeom prst="rect">
            <a:avLst/>
          </a:prstGeom>
        </p:spPr>
        <p:txBody>
          <a:bodyPr lIns="0" tIns="0" rIns="0" bIns="0" rtlCol="0" anchor="t">
            <a:spAutoFit/>
          </a:bodyPr>
          <a:lstStyle/>
          <a:p>
            <a:pPr algn="l">
              <a:lnSpc>
                <a:spcPts val="5580"/>
              </a:lnSpc>
            </a:pPr>
            <a:r>
              <a:rPr lang="en-US" sz="4500" b="1" dirty="0">
                <a:solidFill>
                  <a:srgbClr val="2F424D"/>
                </a:solidFill>
                <a:latin typeface="Inter Bold"/>
                <a:ea typeface="Inter Bold"/>
                <a:cs typeface="Inter Bold"/>
                <a:sym typeface="Inter Bold"/>
              </a:rPr>
              <a:t>CLIENT TESTIMONIALS - 1</a:t>
            </a:r>
          </a:p>
        </p:txBody>
      </p:sp>
      <p:sp>
        <p:nvSpPr>
          <p:cNvPr id="17" name="TextBox 17"/>
          <p:cNvSpPr txBox="1"/>
          <p:nvPr/>
        </p:nvSpPr>
        <p:spPr>
          <a:xfrm>
            <a:off x="7542416" y="7871077"/>
            <a:ext cx="9402019" cy="313690"/>
          </a:xfrm>
          <a:prstGeom prst="rect">
            <a:avLst/>
          </a:prstGeom>
        </p:spPr>
        <p:txBody>
          <a:bodyPr lIns="0" tIns="0" rIns="0" bIns="0" rtlCol="0" anchor="t">
            <a:spAutoFit/>
          </a:bodyPr>
          <a:lstStyle/>
          <a:p>
            <a:pPr algn="r">
              <a:lnSpc>
                <a:spcPts val="2480"/>
              </a:lnSpc>
            </a:pPr>
            <a:r>
              <a:rPr lang="en-US" sz="2000" b="1">
                <a:solidFill>
                  <a:srgbClr val="201E1E"/>
                </a:solidFill>
                <a:latin typeface="Inter Bold"/>
                <a:ea typeface="Inter Bold"/>
                <a:cs typeface="Inter Bold"/>
                <a:sym typeface="Inter Bold"/>
              </a:rPr>
              <a:t>VIJAYA NEELA &amp; NEELA SUDHINDRANATH</a:t>
            </a:r>
          </a:p>
        </p:txBody>
      </p:sp>
      <p:sp>
        <p:nvSpPr>
          <p:cNvPr id="18" name="TextBox 18"/>
          <p:cNvSpPr txBox="1"/>
          <p:nvPr/>
        </p:nvSpPr>
        <p:spPr>
          <a:xfrm>
            <a:off x="8829135" y="2590630"/>
            <a:ext cx="8115300" cy="4793615"/>
          </a:xfrm>
          <a:prstGeom prst="rect">
            <a:avLst/>
          </a:prstGeom>
        </p:spPr>
        <p:txBody>
          <a:bodyPr lIns="0" tIns="0" rIns="0" bIns="0" rtlCol="0" anchor="t">
            <a:spAutoFit/>
          </a:bodyPr>
          <a:lstStyle/>
          <a:p>
            <a:pPr algn="just">
              <a:lnSpc>
                <a:spcPts val="3519"/>
              </a:lnSpc>
            </a:pPr>
            <a:r>
              <a:rPr lang="en-US" sz="2199">
                <a:solidFill>
                  <a:srgbClr val="201E1E"/>
                </a:solidFill>
                <a:latin typeface="Open Sans"/>
                <a:ea typeface="Open Sans"/>
                <a:cs typeface="Open Sans"/>
                <a:sym typeface="Open Sans"/>
              </a:rPr>
              <a:t>We extend our sincerest gratitude for your exceptional dedication and commitment. The successful implementation of the global payroll, payments, Virtual F&amp;A services across our branches in India, United States and Dubai stands as a testament to your remarkable efforts. Despite the geographical distances, your invaluable contributions have bridged the gap and ensured the seamless operation of our business. Your firm’s expertise and support have been instrumental in this achievement. Thank you for going above and beyond, and for being an indispensable part of our success story.</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43707" r="13109"/>
            <a:stretch>
              <a:fillRect/>
            </a:stretch>
          </p:blipFill>
          <p:spPr>
            <a:xfrm>
              <a:off x="0" y="0"/>
              <a:ext cx="8890000" cy="13716000"/>
            </a:xfrm>
            <a:prstGeom prst="rect">
              <a:avLst/>
            </a:prstGeom>
          </p:spPr>
        </p:pic>
      </p:grpSp>
      <p:grpSp>
        <p:nvGrpSpPr>
          <p:cNvPr id="9" name="Group 9"/>
          <p:cNvGrpSpPr/>
          <p:nvPr/>
        </p:nvGrpSpPr>
        <p:grpSpPr>
          <a:xfrm>
            <a:off x="882913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829135" y="1155453"/>
            <a:ext cx="9402019" cy="701040"/>
          </a:xfrm>
          <a:prstGeom prst="rect">
            <a:avLst/>
          </a:prstGeom>
        </p:spPr>
        <p:txBody>
          <a:bodyPr lIns="0" tIns="0" rIns="0" bIns="0" rtlCol="0" anchor="t">
            <a:spAutoFit/>
          </a:bodyPr>
          <a:lstStyle/>
          <a:p>
            <a:pPr algn="l">
              <a:lnSpc>
                <a:spcPts val="5580"/>
              </a:lnSpc>
            </a:pPr>
            <a:r>
              <a:rPr lang="en-US" sz="4500" b="1" dirty="0">
                <a:solidFill>
                  <a:srgbClr val="2F424D"/>
                </a:solidFill>
                <a:latin typeface="Inter Bold"/>
                <a:ea typeface="Inter Bold"/>
                <a:cs typeface="Inter Bold"/>
                <a:sym typeface="Inter Bold"/>
              </a:rPr>
              <a:t>CLIENT TESTIMONIALS - 2</a:t>
            </a:r>
          </a:p>
        </p:txBody>
      </p:sp>
      <p:sp>
        <p:nvSpPr>
          <p:cNvPr id="17" name="TextBox 17"/>
          <p:cNvSpPr txBox="1"/>
          <p:nvPr/>
        </p:nvSpPr>
        <p:spPr>
          <a:xfrm>
            <a:off x="7542416" y="7871077"/>
            <a:ext cx="9402019" cy="313690"/>
          </a:xfrm>
          <a:prstGeom prst="rect">
            <a:avLst/>
          </a:prstGeom>
        </p:spPr>
        <p:txBody>
          <a:bodyPr lIns="0" tIns="0" rIns="0" bIns="0" rtlCol="0" anchor="t">
            <a:spAutoFit/>
          </a:bodyPr>
          <a:lstStyle/>
          <a:p>
            <a:pPr algn="r">
              <a:lnSpc>
                <a:spcPts val="2480"/>
              </a:lnSpc>
            </a:pPr>
            <a:r>
              <a:rPr lang="en-US" sz="2000" b="1">
                <a:solidFill>
                  <a:srgbClr val="201E1E"/>
                </a:solidFill>
                <a:latin typeface="Inter Bold"/>
                <a:ea typeface="Inter Bold"/>
                <a:cs typeface="Inter Bold"/>
                <a:sym typeface="Inter Bold"/>
              </a:rPr>
              <a:t>HARI BHARADWAJ</a:t>
            </a:r>
          </a:p>
        </p:txBody>
      </p:sp>
      <p:sp>
        <p:nvSpPr>
          <p:cNvPr id="18" name="TextBox 18"/>
          <p:cNvSpPr txBox="1"/>
          <p:nvPr/>
        </p:nvSpPr>
        <p:spPr>
          <a:xfrm>
            <a:off x="8829135" y="2590630"/>
            <a:ext cx="8115300" cy="4793615"/>
          </a:xfrm>
          <a:prstGeom prst="rect">
            <a:avLst/>
          </a:prstGeom>
        </p:spPr>
        <p:txBody>
          <a:bodyPr lIns="0" tIns="0" rIns="0" bIns="0" rtlCol="0" anchor="t">
            <a:spAutoFit/>
          </a:bodyPr>
          <a:lstStyle/>
          <a:p>
            <a:pPr algn="just">
              <a:lnSpc>
                <a:spcPts val="3519"/>
              </a:lnSpc>
            </a:pPr>
            <a:r>
              <a:rPr lang="en-US" sz="2199">
                <a:solidFill>
                  <a:srgbClr val="201E1E"/>
                </a:solidFill>
                <a:latin typeface="Open Sans"/>
                <a:ea typeface="Open Sans"/>
                <a:cs typeface="Open Sans"/>
                <a:sym typeface="Open Sans"/>
              </a:rPr>
              <a:t>I’ve had a truly outstanding experience working with Satish &amp; Sudha from FinSiri virtual CFO services. Their professionalism and commitment to client success are second to none. Whenever we faced challenges, including a complex situation this year with my wife’s ITR filing, Sudha and the team quickly provided a fantastic, fully compliant solution that met our needs perfectly. What sets them apart is their unwavering focus on client interests, they consistently go the extra mile and have become an integral extension of our team. Highly recommend FinSiri for anyone seeking reliable, client-centric financial solutions.</a:t>
            </a:r>
          </a:p>
        </p:txBody>
      </p:sp>
      <p:sp>
        <p:nvSpPr>
          <p:cNvPr id="19" name="TextBox 19"/>
          <p:cNvSpPr txBox="1"/>
          <p:nvPr/>
        </p:nvSpPr>
        <p:spPr>
          <a:xfrm>
            <a:off x="7542416" y="8248795"/>
            <a:ext cx="9402019" cy="313690"/>
          </a:xfrm>
          <a:prstGeom prst="rect">
            <a:avLst/>
          </a:prstGeom>
        </p:spPr>
        <p:txBody>
          <a:bodyPr lIns="0" tIns="0" rIns="0" bIns="0" rtlCol="0" anchor="t">
            <a:spAutoFit/>
          </a:bodyPr>
          <a:lstStyle/>
          <a:p>
            <a:pPr algn="r">
              <a:lnSpc>
                <a:spcPts val="2480"/>
              </a:lnSpc>
            </a:pPr>
            <a:r>
              <a:rPr lang="en-US" sz="2000">
                <a:solidFill>
                  <a:srgbClr val="201E1E"/>
                </a:solidFill>
                <a:latin typeface="Inter"/>
                <a:ea typeface="Inter"/>
                <a:cs typeface="Inter"/>
                <a:sym typeface="Inter"/>
              </a:rPr>
              <a:t>GLOBAL GCC LEADER</a:t>
            </a:r>
          </a:p>
        </p:txBody>
      </p:sp>
      <p:grpSp>
        <p:nvGrpSpPr>
          <p:cNvPr id="20" name="Group 20"/>
          <p:cNvGrpSpPr/>
          <p:nvPr/>
        </p:nvGrpSpPr>
        <p:grpSpPr>
          <a:xfrm>
            <a:off x="0" y="9823999"/>
            <a:ext cx="5363319" cy="463001"/>
            <a:chOff x="0" y="0"/>
            <a:chExt cx="1412561" cy="121943"/>
          </a:xfrm>
        </p:grpSpPr>
        <p:sp>
          <p:nvSpPr>
            <p:cNvPr id="21" name="Freeform 21"/>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2" name="TextBox 22"/>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3" name="TextBox 23"/>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43707" r="13109"/>
            <a:stretch>
              <a:fillRect/>
            </a:stretch>
          </p:blipFill>
          <p:spPr>
            <a:xfrm>
              <a:off x="0" y="0"/>
              <a:ext cx="8890000" cy="13716000"/>
            </a:xfrm>
            <a:prstGeom prst="rect">
              <a:avLst/>
            </a:prstGeom>
          </p:spPr>
        </p:pic>
      </p:grpSp>
      <p:grpSp>
        <p:nvGrpSpPr>
          <p:cNvPr id="9" name="Group 9"/>
          <p:cNvGrpSpPr/>
          <p:nvPr/>
        </p:nvGrpSpPr>
        <p:grpSpPr>
          <a:xfrm>
            <a:off x="882913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8829135" y="1155453"/>
            <a:ext cx="9402019" cy="701040"/>
          </a:xfrm>
          <a:prstGeom prst="rect">
            <a:avLst/>
          </a:prstGeom>
        </p:spPr>
        <p:txBody>
          <a:bodyPr lIns="0" tIns="0" rIns="0" bIns="0" rtlCol="0" anchor="t">
            <a:spAutoFit/>
          </a:bodyPr>
          <a:lstStyle/>
          <a:p>
            <a:pPr algn="l">
              <a:lnSpc>
                <a:spcPts val="5580"/>
              </a:lnSpc>
            </a:pPr>
            <a:r>
              <a:rPr lang="en-US" sz="4500" b="1" dirty="0">
                <a:solidFill>
                  <a:srgbClr val="2F424D"/>
                </a:solidFill>
                <a:latin typeface="Inter Bold"/>
                <a:ea typeface="Inter Bold"/>
                <a:cs typeface="Inter Bold"/>
                <a:sym typeface="Inter Bold"/>
              </a:rPr>
              <a:t>CLIENT TESTIMONIALS - 3</a:t>
            </a:r>
          </a:p>
        </p:txBody>
      </p:sp>
      <p:sp>
        <p:nvSpPr>
          <p:cNvPr id="17" name="TextBox 17"/>
          <p:cNvSpPr txBox="1"/>
          <p:nvPr/>
        </p:nvSpPr>
        <p:spPr>
          <a:xfrm>
            <a:off x="7542416" y="6803220"/>
            <a:ext cx="9402019" cy="300788"/>
          </a:xfrm>
          <a:prstGeom prst="rect">
            <a:avLst/>
          </a:prstGeom>
        </p:spPr>
        <p:txBody>
          <a:bodyPr lIns="0" tIns="0" rIns="0" bIns="0" rtlCol="0" anchor="t">
            <a:spAutoFit/>
          </a:bodyPr>
          <a:lstStyle/>
          <a:p>
            <a:pPr algn="r">
              <a:lnSpc>
                <a:spcPts val="2480"/>
              </a:lnSpc>
            </a:pPr>
            <a:r>
              <a:rPr lang="en-US" sz="2000" b="1" dirty="0">
                <a:solidFill>
                  <a:srgbClr val="201E1E"/>
                </a:solidFill>
                <a:latin typeface="Inter Bold"/>
                <a:ea typeface="Inter Bold"/>
                <a:cs typeface="Inter Bold"/>
                <a:sym typeface="Inter Bold"/>
              </a:rPr>
              <a:t>Gagan Oberai, Chicago</a:t>
            </a:r>
          </a:p>
        </p:txBody>
      </p:sp>
      <p:sp>
        <p:nvSpPr>
          <p:cNvPr id="18" name="TextBox 18"/>
          <p:cNvSpPr txBox="1"/>
          <p:nvPr/>
        </p:nvSpPr>
        <p:spPr>
          <a:xfrm>
            <a:off x="8829135" y="2590630"/>
            <a:ext cx="8115300" cy="3917315"/>
          </a:xfrm>
          <a:prstGeom prst="rect">
            <a:avLst/>
          </a:prstGeom>
        </p:spPr>
        <p:txBody>
          <a:bodyPr lIns="0" tIns="0" rIns="0" bIns="0" rtlCol="0" anchor="t">
            <a:spAutoFit/>
          </a:bodyPr>
          <a:lstStyle/>
          <a:p>
            <a:pPr algn="just">
              <a:lnSpc>
                <a:spcPts val="3519"/>
              </a:lnSpc>
            </a:pPr>
            <a:r>
              <a:rPr lang="en-US" sz="2199" dirty="0">
                <a:solidFill>
                  <a:srgbClr val="201E1E"/>
                </a:solidFill>
                <a:latin typeface="Open Sans"/>
                <a:ea typeface="Open Sans"/>
                <a:cs typeface="Open Sans"/>
                <a:sym typeface="Open Sans"/>
              </a:rPr>
              <a:t>Despite being thousands of miles away in the US, we seamlessly manage our Indian business compliance with FINSIRI’s end-to-end support in accounting, payroll, taxation, and others along with high-impact Virtual CFO services such as treasury management, investment advisory, and strategic financial planning. Their expertise, transparency, and approachable nature allow us to focus on growth with complete trust that our compliance and finances are in expert hands.</a:t>
            </a:r>
          </a:p>
        </p:txBody>
      </p:sp>
      <p:grpSp>
        <p:nvGrpSpPr>
          <p:cNvPr id="20" name="Group 20"/>
          <p:cNvGrpSpPr/>
          <p:nvPr/>
        </p:nvGrpSpPr>
        <p:grpSpPr>
          <a:xfrm>
            <a:off x="0" y="9823999"/>
            <a:ext cx="5363319" cy="463001"/>
            <a:chOff x="0" y="0"/>
            <a:chExt cx="1412561" cy="121943"/>
          </a:xfrm>
        </p:grpSpPr>
        <p:sp>
          <p:nvSpPr>
            <p:cNvPr id="21" name="Freeform 21"/>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2" name="TextBox 22"/>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3" name="TextBox 23"/>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3474" y="0"/>
            <a:ext cx="4384526" cy="10287000"/>
            <a:chOff x="0" y="0"/>
            <a:chExt cx="1154772" cy="2709333"/>
          </a:xfrm>
        </p:grpSpPr>
        <p:sp>
          <p:nvSpPr>
            <p:cNvPr id="3" name="Freeform 3"/>
            <p:cNvSpPr/>
            <p:nvPr/>
          </p:nvSpPr>
          <p:spPr>
            <a:xfrm>
              <a:off x="0" y="0"/>
              <a:ext cx="1154772" cy="2709333"/>
            </a:xfrm>
            <a:custGeom>
              <a:avLst/>
              <a:gdLst/>
              <a:ahLst/>
              <a:cxnLst/>
              <a:rect l="l" t="t" r="r" b="b"/>
              <a:pathLst>
                <a:path w="1154772" h="2709333">
                  <a:moveTo>
                    <a:pt x="0" y="0"/>
                  </a:moveTo>
                  <a:lnTo>
                    <a:pt x="1154772" y="0"/>
                  </a:lnTo>
                  <a:lnTo>
                    <a:pt x="1154772" y="2709333"/>
                  </a:lnTo>
                  <a:lnTo>
                    <a:pt x="0" y="2709333"/>
                  </a:lnTo>
                  <a:close/>
                </a:path>
              </a:pathLst>
            </a:custGeom>
            <a:solidFill>
              <a:srgbClr val="201E1E"/>
            </a:solidFill>
          </p:spPr>
        </p:sp>
        <p:sp>
          <p:nvSpPr>
            <p:cNvPr id="4" name="TextBox 4"/>
            <p:cNvSpPr txBox="1"/>
            <p:nvPr/>
          </p:nvSpPr>
          <p:spPr>
            <a:xfrm>
              <a:off x="0" y="-38100"/>
              <a:ext cx="1154772"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394091" y="1669973"/>
            <a:ext cx="7115235" cy="6494299"/>
            <a:chOff x="0" y="0"/>
            <a:chExt cx="9486980" cy="8659066"/>
          </a:xfrm>
        </p:grpSpPr>
        <p:pic>
          <p:nvPicPr>
            <p:cNvPr id="6" name="Picture 6"/>
            <p:cNvPicPr>
              <a:picLocks noChangeAspect="1"/>
            </p:cNvPicPr>
            <p:nvPr/>
          </p:nvPicPr>
          <p:blipFill>
            <a:blip r:embed="rId2"/>
            <a:srcRect t="7275" b="7275"/>
            <a:stretch>
              <a:fillRect/>
            </a:stretch>
          </p:blipFill>
          <p:spPr>
            <a:xfrm>
              <a:off x="0" y="0"/>
              <a:ext cx="9486980" cy="4266033"/>
            </a:xfrm>
            <a:prstGeom prst="rect">
              <a:avLst/>
            </a:prstGeom>
          </p:spPr>
        </p:pic>
        <p:pic>
          <p:nvPicPr>
            <p:cNvPr id="7" name="Picture 7"/>
            <p:cNvPicPr>
              <a:picLocks noChangeAspect="1"/>
            </p:cNvPicPr>
            <p:nvPr/>
          </p:nvPicPr>
          <p:blipFill>
            <a:blip r:embed="rId3"/>
            <a:srcRect l="13455" r="13455"/>
            <a:stretch>
              <a:fillRect/>
            </a:stretch>
          </p:blipFill>
          <p:spPr>
            <a:xfrm>
              <a:off x="0" y="4393033"/>
              <a:ext cx="4679990" cy="4266033"/>
            </a:xfrm>
            <a:prstGeom prst="rect">
              <a:avLst/>
            </a:prstGeom>
          </p:spPr>
        </p:pic>
        <p:pic>
          <p:nvPicPr>
            <p:cNvPr id="8" name="Picture 8"/>
            <p:cNvPicPr>
              <a:picLocks noChangeAspect="1"/>
            </p:cNvPicPr>
            <p:nvPr/>
          </p:nvPicPr>
          <p:blipFill>
            <a:blip r:embed="rId4"/>
            <a:srcRect l="2004" r="2004"/>
            <a:stretch>
              <a:fillRect/>
            </a:stretch>
          </p:blipFill>
          <p:spPr>
            <a:xfrm>
              <a:off x="4806990" y="4393033"/>
              <a:ext cx="4679990" cy="4266033"/>
            </a:xfrm>
            <a:prstGeom prst="rect">
              <a:avLst/>
            </a:prstGeom>
          </p:spPr>
        </p:pic>
      </p:grpSp>
      <p:grpSp>
        <p:nvGrpSpPr>
          <p:cNvPr id="9" name="Group 9"/>
          <p:cNvGrpSpPr/>
          <p:nvPr/>
        </p:nvGrpSpPr>
        <p:grpSpPr>
          <a:xfrm rot="2700000">
            <a:off x="17822553" y="8135882"/>
            <a:ext cx="930895" cy="929405"/>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sp>
        <p:nvSpPr>
          <p:cNvPr id="11" name="Freeform 11"/>
          <p:cNvSpPr/>
          <p:nvPr/>
        </p:nvSpPr>
        <p:spPr>
          <a:xfrm>
            <a:off x="7496534"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7492038" y="4132894"/>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9"/>
            <a:stretch>
              <a:fillRect/>
            </a:stretch>
          </a:blipFill>
        </p:spPr>
      </p:sp>
      <p:sp>
        <p:nvSpPr>
          <p:cNvPr id="15" name="Freeform 15"/>
          <p:cNvSpPr/>
          <p:nvPr/>
        </p:nvSpPr>
        <p:spPr>
          <a:xfrm>
            <a:off x="2047048" y="6927467"/>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2047048" y="7604859"/>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7" name="Group 17"/>
          <p:cNvGrpSpPr/>
          <p:nvPr/>
        </p:nvGrpSpPr>
        <p:grpSpPr>
          <a:xfrm>
            <a:off x="2047048" y="2277349"/>
            <a:ext cx="1245141" cy="47625"/>
            <a:chOff x="0" y="0"/>
            <a:chExt cx="327938" cy="12543"/>
          </a:xfrm>
        </p:grpSpPr>
        <p:sp>
          <p:nvSpPr>
            <p:cNvPr id="18" name="Freeform 18"/>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9" name="TextBox 19"/>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2047048" y="5565433"/>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2047048" y="6246450"/>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2047048" y="4094794"/>
            <a:ext cx="5684217" cy="1153795"/>
          </a:xfrm>
          <a:prstGeom prst="rect">
            <a:avLst/>
          </a:prstGeom>
        </p:spPr>
        <p:txBody>
          <a:bodyPr lIns="0" tIns="0" rIns="0" bIns="0" rtlCol="0" anchor="t">
            <a:spAutoFit/>
          </a:bodyPr>
          <a:lstStyle/>
          <a:p>
            <a:pPr algn="l">
              <a:lnSpc>
                <a:spcPts val="3079"/>
              </a:lnSpc>
              <a:spcBef>
                <a:spcPct val="0"/>
              </a:spcBef>
            </a:pPr>
            <a:r>
              <a:rPr lang="en-US" sz="2199">
                <a:solidFill>
                  <a:srgbClr val="201E1E"/>
                </a:solidFill>
                <a:latin typeface="Open Sans"/>
                <a:ea typeface="Open Sans"/>
                <a:cs typeface="Open Sans"/>
                <a:sym typeface="Open Sans"/>
              </a:rPr>
              <a:t>Your success is our priority at FinSiri. Reach out today and take the first step towards smarter business growth.</a:t>
            </a:r>
          </a:p>
        </p:txBody>
      </p:sp>
      <p:sp>
        <p:nvSpPr>
          <p:cNvPr id="23" name="TextBox 23"/>
          <p:cNvSpPr txBox="1"/>
          <p:nvPr/>
        </p:nvSpPr>
        <p:spPr>
          <a:xfrm>
            <a:off x="2705507" y="5570661"/>
            <a:ext cx="3316685" cy="356235"/>
          </a:xfrm>
          <a:prstGeom prst="rect">
            <a:avLst/>
          </a:prstGeom>
        </p:spPr>
        <p:txBody>
          <a:bodyPr lIns="0" tIns="0" rIns="0" bIns="0" rtlCol="0" anchor="t">
            <a:spAutoFit/>
          </a:bodyPr>
          <a:lstStyle/>
          <a:p>
            <a:pPr algn="l">
              <a:lnSpc>
                <a:spcPts val="2940"/>
              </a:lnSpc>
              <a:spcBef>
                <a:spcPct val="0"/>
              </a:spcBef>
            </a:pPr>
            <a:r>
              <a:rPr lang="en-US" sz="2100">
                <a:solidFill>
                  <a:srgbClr val="201E1E"/>
                </a:solidFill>
                <a:latin typeface="Open Sans"/>
                <a:ea typeface="Open Sans"/>
                <a:cs typeface="Open Sans"/>
                <a:sym typeface="Open Sans"/>
              </a:rPr>
              <a:t>(+91) 9000639393</a:t>
            </a:r>
          </a:p>
        </p:txBody>
      </p:sp>
      <p:sp>
        <p:nvSpPr>
          <p:cNvPr id="24" name="TextBox 24"/>
          <p:cNvSpPr txBox="1"/>
          <p:nvPr/>
        </p:nvSpPr>
        <p:spPr>
          <a:xfrm>
            <a:off x="2705507" y="6243423"/>
            <a:ext cx="3316685" cy="372745"/>
          </a:xfrm>
          <a:prstGeom prst="rect">
            <a:avLst/>
          </a:prstGeom>
        </p:spPr>
        <p:txBody>
          <a:bodyPr lIns="0" tIns="0" rIns="0" bIns="0" rtlCol="0" anchor="t">
            <a:spAutoFit/>
          </a:bodyPr>
          <a:lstStyle/>
          <a:p>
            <a:pPr algn="l">
              <a:lnSpc>
                <a:spcPts val="3079"/>
              </a:lnSpc>
              <a:spcBef>
                <a:spcPct val="0"/>
              </a:spcBef>
            </a:pPr>
            <a:r>
              <a:rPr lang="en-US" sz="2199">
                <a:solidFill>
                  <a:srgbClr val="201E1E"/>
                </a:solidFill>
                <a:latin typeface="Open Sans"/>
                <a:ea typeface="Open Sans"/>
                <a:cs typeface="Open Sans"/>
                <a:sym typeface="Open Sans"/>
              </a:rPr>
              <a:t>www.finsiri.com</a:t>
            </a:r>
          </a:p>
        </p:txBody>
      </p:sp>
      <p:sp>
        <p:nvSpPr>
          <p:cNvPr id="25" name="TextBox 25"/>
          <p:cNvSpPr txBox="1"/>
          <p:nvPr/>
        </p:nvSpPr>
        <p:spPr>
          <a:xfrm>
            <a:off x="2705507" y="6924440"/>
            <a:ext cx="5376908" cy="372745"/>
          </a:xfrm>
          <a:prstGeom prst="rect">
            <a:avLst/>
          </a:prstGeom>
        </p:spPr>
        <p:txBody>
          <a:bodyPr lIns="0" tIns="0" rIns="0" bIns="0" rtlCol="0" anchor="t">
            <a:spAutoFit/>
          </a:bodyPr>
          <a:lstStyle/>
          <a:p>
            <a:pPr algn="l">
              <a:lnSpc>
                <a:spcPts val="3079"/>
              </a:lnSpc>
              <a:spcBef>
                <a:spcPct val="0"/>
              </a:spcBef>
            </a:pPr>
            <a:r>
              <a:rPr lang="en-US" sz="2199">
                <a:solidFill>
                  <a:srgbClr val="201E1E"/>
                </a:solidFill>
                <a:latin typeface="Open Sans"/>
                <a:ea typeface="Open Sans"/>
                <a:cs typeface="Open Sans"/>
                <a:sym typeface="Open Sans"/>
              </a:rPr>
              <a:t>info@finsiri.com</a:t>
            </a:r>
          </a:p>
        </p:txBody>
      </p:sp>
      <p:sp>
        <p:nvSpPr>
          <p:cNvPr id="26" name="TextBox 26"/>
          <p:cNvSpPr txBox="1"/>
          <p:nvPr/>
        </p:nvSpPr>
        <p:spPr>
          <a:xfrm>
            <a:off x="2705507" y="7621035"/>
            <a:ext cx="5109894" cy="1153795"/>
          </a:xfrm>
          <a:prstGeom prst="rect">
            <a:avLst/>
          </a:prstGeom>
        </p:spPr>
        <p:txBody>
          <a:bodyPr lIns="0" tIns="0" rIns="0" bIns="0" rtlCol="0" anchor="t">
            <a:spAutoFit/>
          </a:bodyPr>
          <a:lstStyle/>
          <a:p>
            <a:pPr algn="l">
              <a:lnSpc>
                <a:spcPts val="3079"/>
              </a:lnSpc>
              <a:spcBef>
                <a:spcPct val="0"/>
              </a:spcBef>
            </a:pPr>
            <a:r>
              <a:rPr lang="en-US" sz="2199">
                <a:solidFill>
                  <a:srgbClr val="201E1E"/>
                </a:solidFill>
                <a:latin typeface="Open Sans"/>
                <a:ea typeface="Open Sans"/>
                <a:cs typeface="Open Sans"/>
                <a:sym typeface="Open Sans"/>
              </a:rPr>
              <a:t>B-12, Indian Airlines Employees Colony, Begumpet, Hyderabad, Secunderabad, Telangana, India, 500003</a:t>
            </a:r>
          </a:p>
        </p:txBody>
      </p:sp>
      <p:sp>
        <p:nvSpPr>
          <p:cNvPr id="27" name="TextBox 27"/>
          <p:cNvSpPr txBox="1"/>
          <p:nvPr/>
        </p:nvSpPr>
        <p:spPr>
          <a:xfrm>
            <a:off x="2047048" y="2604247"/>
            <a:ext cx="6347594" cy="941070"/>
          </a:xfrm>
          <a:prstGeom prst="rect">
            <a:avLst/>
          </a:prstGeom>
        </p:spPr>
        <p:txBody>
          <a:bodyPr lIns="0" tIns="0" rIns="0" bIns="0" rtlCol="0" anchor="t">
            <a:spAutoFit/>
          </a:bodyPr>
          <a:lstStyle/>
          <a:p>
            <a:pPr algn="l">
              <a:lnSpc>
                <a:spcPts val="7440"/>
              </a:lnSpc>
            </a:pPr>
            <a:r>
              <a:rPr lang="en-US" sz="6000" b="1">
                <a:solidFill>
                  <a:srgbClr val="2F424D"/>
                </a:solidFill>
                <a:latin typeface="Inter Bold"/>
                <a:ea typeface="Inter Bold"/>
                <a:cs typeface="Inter Bold"/>
                <a:sym typeface="Inter Bold"/>
              </a:rPr>
              <a:t>CONTACT US</a:t>
            </a:r>
          </a:p>
        </p:txBody>
      </p:sp>
      <p:grpSp>
        <p:nvGrpSpPr>
          <p:cNvPr id="28" name="Group 28"/>
          <p:cNvGrpSpPr/>
          <p:nvPr/>
        </p:nvGrpSpPr>
        <p:grpSpPr>
          <a:xfrm>
            <a:off x="0" y="9823999"/>
            <a:ext cx="5363319" cy="463001"/>
            <a:chOff x="0" y="0"/>
            <a:chExt cx="1412561" cy="121943"/>
          </a:xfrm>
        </p:grpSpPr>
        <p:sp>
          <p:nvSpPr>
            <p:cNvPr id="29" name="Freeform 29"/>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30" name="TextBox 30"/>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31" name="TextBox 31"/>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28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rot="2700000">
            <a:off x="17822553" y="8135882"/>
            <a:ext cx="930895" cy="92940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5" name="Group 5"/>
          <p:cNvGrpSpPr/>
          <p:nvPr/>
        </p:nvGrpSpPr>
        <p:grpSpPr>
          <a:xfrm>
            <a:off x="8521429" y="7861394"/>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921309" y="23376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194929" y="23376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3" name="TextBox 13"/>
          <p:cNvSpPr txBox="1"/>
          <p:nvPr/>
        </p:nvSpPr>
        <p:spPr>
          <a:xfrm>
            <a:off x="3266537" y="2986172"/>
            <a:ext cx="11754926" cy="1883439"/>
          </a:xfrm>
          <a:prstGeom prst="rect">
            <a:avLst/>
          </a:prstGeom>
        </p:spPr>
        <p:txBody>
          <a:bodyPr lIns="0" tIns="0" rIns="0" bIns="0" rtlCol="0" anchor="t">
            <a:spAutoFit/>
          </a:bodyPr>
          <a:lstStyle/>
          <a:p>
            <a:pPr algn="ctr">
              <a:lnSpc>
                <a:spcPts val="15363"/>
              </a:lnSpc>
              <a:spcBef>
                <a:spcPct val="0"/>
              </a:spcBef>
            </a:pPr>
            <a:r>
              <a:rPr lang="en-US" sz="10973" b="1">
                <a:solidFill>
                  <a:srgbClr val="FFFFFF"/>
                </a:solidFill>
                <a:latin typeface="Inter Bold"/>
                <a:ea typeface="Inter Bold"/>
                <a:cs typeface="Inter Bold"/>
                <a:sym typeface="Inter Bold"/>
              </a:rPr>
              <a:t>THANK'S FOR</a:t>
            </a:r>
          </a:p>
        </p:txBody>
      </p:sp>
      <p:sp>
        <p:nvSpPr>
          <p:cNvPr id="14" name="TextBox 14"/>
          <p:cNvSpPr txBox="1"/>
          <p:nvPr/>
        </p:nvSpPr>
        <p:spPr>
          <a:xfrm>
            <a:off x="3266537" y="4448442"/>
            <a:ext cx="11754926" cy="1883439"/>
          </a:xfrm>
          <a:prstGeom prst="rect">
            <a:avLst/>
          </a:prstGeom>
        </p:spPr>
        <p:txBody>
          <a:bodyPr lIns="0" tIns="0" rIns="0" bIns="0" rtlCol="0" anchor="t">
            <a:spAutoFit/>
          </a:bodyPr>
          <a:lstStyle/>
          <a:p>
            <a:pPr algn="ctr">
              <a:lnSpc>
                <a:spcPts val="15363"/>
              </a:lnSpc>
              <a:spcBef>
                <a:spcPct val="0"/>
              </a:spcBef>
            </a:pPr>
            <a:r>
              <a:rPr lang="en-US" sz="10973" b="1">
                <a:solidFill>
                  <a:srgbClr val="F66530"/>
                </a:solidFill>
                <a:latin typeface="Inter Bold"/>
                <a:ea typeface="Inter Bold"/>
                <a:cs typeface="Inter Bold"/>
                <a:sym typeface="Inter Bold"/>
              </a:rPr>
              <a:t>WATCHING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0"/>
            <a:ext cx="6100050" cy="10287000"/>
            <a:chOff x="0" y="0"/>
            <a:chExt cx="8133401" cy="13716000"/>
          </a:xfrm>
        </p:grpSpPr>
        <p:pic>
          <p:nvPicPr>
            <p:cNvPr id="5" name="Picture 5"/>
            <p:cNvPicPr>
              <a:picLocks noChangeAspect="1"/>
            </p:cNvPicPr>
            <p:nvPr/>
          </p:nvPicPr>
          <p:blipFill>
            <a:blip r:embed="rId2"/>
            <a:srcRect l="12254" t="7149" r="5105"/>
            <a:stretch>
              <a:fillRect/>
            </a:stretch>
          </p:blipFill>
          <p:spPr>
            <a:xfrm flipH="1">
              <a:off x="0" y="0"/>
              <a:ext cx="8133401" cy="13716000"/>
            </a:xfrm>
            <a:prstGeom prst="rect">
              <a:avLst/>
            </a:prstGeom>
          </p:spPr>
        </p:pic>
      </p:grpSp>
      <p:sp>
        <p:nvSpPr>
          <p:cNvPr id="6" name="TextBox 6"/>
          <p:cNvSpPr txBox="1"/>
          <p:nvPr/>
        </p:nvSpPr>
        <p:spPr>
          <a:xfrm>
            <a:off x="7363163" y="1145928"/>
            <a:ext cx="7060975" cy="941070"/>
          </a:xfrm>
          <a:prstGeom prst="rect">
            <a:avLst/>
          </a:prstGeom>
        </p:spPr>
        <p:txBody>
          <a:bodyPr lIns="0" tIns="0" rIns="0" bIns="0" rtlCol="0" anchor="t">
            <a:spAutoFit/>
          </a:bodyPr>
          <a:lstStyle/>
          <a:p>
            <a:pPr algn="l">
              <a:lnSpc>
                <a:spcPts val="7440"/>
              </a:lnSpc>
            </a:pPr>
            <a:r>
              <a:rPr lang="en-US" sz="6000" b="1">
                <a:solidFill>
                  <a:srgbClr val="2F424D"/>
                </a:solidFill>
                <a:latin typeface="Inter Bold"/>
                <a:ea typeface="Inter Bold"/>
                <a:cs typeface="Inter Bold"/>
                <a:sym typeface="Inter Bold"/>
              </a:rPr>
              <a:t>OUR VISION</a:t>
            </a:r>
          </a:p>
        </p:txBody>
      </p:sp>
      <p:grpSp>
        <p:nvGrpSpPr>
          <p:cNvPr id="7" name="Group 7"/>
          <p:cNvGrpSpPr/>
          <p:nvPr/>
        </p:nvGrpSpPr>
        <p:grpSpPr>
          <a:xfrm>
            <a:off x="7363163" y="819031"/>
            <a:ext cx="1245141" cy="47625"/>
            <a:chOff x="0" y="0"/>
            <a:chExt cx="327938" cy="12543"/>
          </a:xfrm>
        </p:grpSpPr>
        <p:sp>
          <p:nvSpPr>
            <p:cNvPr id="8" name="Freeform 8"/>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9" name="TextBox 9"/>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7363163" y="2630729"/>
            <a:ext cx="4829937" cy="5969856"/>
            <a:chOff x="0" y="0"/>
            <a:chExt cx="1160932" cy="1434925"/>
          </a:xfrm>
        </p:grpSpPr>
        <p:sp>
          <p:nvSpPr>
            <p:cNvPr id="11" name="Freeform 11"/>
            <p:cNvSpPr/>
            <p:nvPr/>
          </p:nvSpPr>
          <p:spPr>
            <a:xfrm>
              <a:off x="0" y="0"/>
              <a:ext cx="1160932" cy="1434925"/>
            </a:xfrm>
            <a:custGeom>
              <a:avLst/>
              <a:gdLst/>
              <a:ahLst/>
              <a:cxnLst/>
              <a:rect l="l" t="t" r="r" b="b"/>
              <a:pathLst>
                <a:path w="1160932" h="1434925">
                  <a:moveTo>
                    <a:pt x="0" y="0"/>
                  </a:moveTo>
                  <a:lnTo>
                    <a:pt x="1160932" y="0"/>
                  </a:lnTo>
                  <a:lnTo>
                    <a:pt x="1160932" y="1434925"/>
                  </a:lnTo>
                  <a:lnTo>
                    <a:pt x="0" y="1434925"/>
                  </a:lnTo>
                  <a:close/>
                </a:path>
              </a:pathLst>
            </a:custGeom>
            <a:solidFill>
              <a:srgbClr val="F67D30"/>
            </a:solidFill>
          </p:spPr>
        </p:sp>
        <p:sp>
          <p:nvSpPr>
            <p:cNvPr id="12" name="TextBox 12"/>
            <p:cNvSpPr txBox="1"/>
            <p:nvPr/>
          </p:nvSpPr>
          <p:spPr>
            <a:xfrm>
              <a:off x="0" y="-38100"/>
              <a:ext cx="1160932" cy="1473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193099" y="2630729"/>
            <a:ext cx="4829937" cy="5969856"/>
            <a:chOff x="0" y="0"/>
            <a:chExt cx="1160932" cy="1434925"/>
          </a:xfrm>
        </p:grpSpPr>
        <p:sp>
          <p:nvSpPr>
            <p:cNvPr id="14" name="Freeform 14"/>
            <p:cNvSpPr/>
            <p:nvPr/>
          </p:nvSpPr>
          <p:spPr>
            <a:xfrm>
              <a:off x="0" y="0"/>
              <a:ext cx="1160932" cy="1434925"/>
            </a:xfrm>
            <a:custGeom>
              <a:avLst/>
              <a:gdLst/>
              <a:ahLst/>
              <a:cxnLst/>
              <a:rect l="l" t="t" r="r" b="b"/>
              <a:pathLst>
                <a:path w="1160932" h="1434925">
                  <a:moveTo>
                    <a:pt x="0" y="0"/>
                  </a:moveTo>
                  <a:lnTo>
                    <a:pt x="1160932" y="0"/>
                  </a:lnTo>
                  <a:lnTo>
                    <a:pt x="1160932" y="1434925"/>
                  </a:lnTo>
                  <a:lnTo>
                    <a:pt x="0" y="1434925"/>
                  </a:lnTo>
                  <a:close/>
                </a:path>
              </a:pathLst>
            </a:custGeom>
            <a:solidFill>
              <a:srgbClr val="201E1E"/>
            </a:solidFill>
          </p:spPr>
        </p:sp>
        <p:sp>
          <p:nvSpPr>
            <p:cNvPr id="15" name="TextBox 15"/>
            <p:cNvSpPr txBox="1"/>
            <p:nvPr/>
          </p:nvSpPr>
          <p:spPr>
            <a:xfrm>
              <a:off x="0" y="-38100"/>
              <a:ext cx="1160932" cy="14730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063401" y="4408556"/>
            <a:ext cx="3308162" cy="2920474"/>
          </a:xfrm>
          <a:prstGeom prst="rect">
            <a:avLst/>
          </a:prstGeom>
        </p:spPr>
        <p:txBody>
          <a:bodyPr lIns="0" tIns="0" rIns="0" bIns="0" rtlCol="0" anchor="t">
            <a:spAutoFit/>
          </a:bodyPr>
          <a:lstStyle/>
          <a:p>
            <a:pPr algn="l">
              <a:lnSpc>
                <a:spcPts val="3304"/>
              </a:lnSpc>
              <a:spcBef>
                <a:spcPct val="0"/>
              </a:spcBef>
            </a:pPr>
            <a:r>
              <a:rPr lang="en-US" sz="2360">
                <a:solidFill>
                  <a:srgbClr val="201E1E"/>
                </a:solidFill>
                <a:latin typeface="Open Sans"/>
                <a:ea typeface="Open Sans"/>
                <a:cs typeface="Open Sans"/>
                <a:sym typeface="Open Sans"/>
              </a:rPr>
              <a:t>To become India’s most trusted and forward-thinking financial and compliance advisory firm, delivering not just compliance but strategic value.</a:t>
            </a:r>
          </a:p>
        </p:txBody>
      </p:sp>
      <p:sp>
        <p:nvSpPr>
          <p:cNvPr id="17" name="TextBox 17"/>
          <p:cNvSpPr txBox="1"/>
          <p:nvPr/>
        </p:nvSpPr>
        <p:spPr>
          <a:xfrm>
            <a:off x="8063401" y="3422682"/>
            <a:ext cx="1884084" cy="732576"/>
          </a:xfrm>
          <a:prstGeom prst="rect">
            <a:avLst/>
          </a:prstGeom>
        </p:spPr>
        <p:txBody>
          <a:bodyPr lIns="0" tIns="0" rIns="0" bIns="0" rtlCol="0" anchor="t">
            <a:spAutoFit/>
          </a:bodyPr>
          <a:lstStyle/>
          <a:p>
            <a:pPr algn="l">
              <a:lnSpc>
                <a:spcPts val="6064"/>
              </a:lnSpc>
              <a:spcBef>
                <a:spcPct val="0"/>
              </a:spcBef>
            </a:pPr>
            <a:r>
              <a:rPr lang="en-US" sz="4332" b="1">
                <a:solidFill>
                  <a:srgbClr val="201E1E"/>
                </a:solidFill>
                <a:latin typeface="Open Sans Bold"/>
                <a:ea typeface="Open Sans Bold"/>
                <a:cs typeface="Open Sans Bold"/>
                <a:sym typeface="Open Sans Bold"/>
              </a:rPr>
              <a:t>01.</a:t>
            </a:r>
          </a:p>
        </p:txBody>
      </p:sp>
      <p:sp>
        <p:nvSpPr>
          <p:cNvPr id="18" name="TextBox 18"/>
          <p:cNvSpPr txBox="1"/>
          <p:nvPr/>
        </p:nvSpPr>
        <p:spPr>
          <a:xfrm>
            <a:off x="12893337" y="4408556"/>
            <a:ext cx="3330672" cy="2920474"/>
          </a:xfrm>
          <a:prstGeom prst="rect">
            <a:avLst/>
          </a:prstGeom>
        </p:spPr>
        <p:txBody>
          <a:bodyPr lIns="0" tIns="0" rIns="0" bIns="0" rtlCol="0" anchor="t">
            <a:spAutoFit/>
          </a:bodyPr>
          <a:lstStyle/>
          <a:p>
            <a:pPr algn="l">
              <a:lnSpc>
                <a:spcPts val="3304"/>
              </a:lnSpc>
              <a:spcBef>
                <a:spcPct val="0"/>
              </a:spcBef>
            </a:pPr>
            <a:r>
              <a:rPr lang="en-US" sz="2360">
                <a:solidFill>
                  <a:srgbClr val="FFFFFF"/>
                </a:solidFill>
                <a:latin typeface="Open Sans"/>
                <a:ea typeface="Open Sans"/>
                <a:cs typeface="Open Sans"/>
                <a:sym typeface="Open Sans"/>
              </a:rPr>
              <a:t>Our goal is to be the benchmark of excellence in outsourced CFO services, financial strategy, and regulatory compliance</a:t>
            </a:r>
          </a:p>
        </p:txBody>
      </p:sp>
      <p:sp>
        <p:nvSpPr>
          <p:cNvPr id="19" name="TextBox 19"/>
          <p:cNvSpPr txBox="1"/>
          <p:nvPr/>
        </p:nvSpPr>
        <p:spPr>
          <a:xfrm>
            <a:off x="12893337" y="3422682"/>
            <a:ext cx="1884084" cy="732576"/>
          </a:xfrm>
          <a:prstGeom prst="rect">
            <a:avLst/>
          </a:prstGeom>
        </p:spPr>
        <p:txBody>
          <a:bodyPr lIns="0" tIns="0" rIns="0" bIns="0" rtlCol="0" anchor="t">
            <a:spAutoFit/>
          </a:bodyPr>
          <a:lstStyle/>
          <a:p>
            <a:pPr algn="l">
              <a:lnSpc>
                <a:spcPts val="6064"/>
              </a:lnSpc>
              <a:spcBef>
                <a:spcPct val="0"/>
              </a:spcBef>
            </a:pPr>
            <a:r>
              <a:rPr lang="en-US" sz="4332" b="1">
                <a:solidFill>
                  <a:srgbClr val="F67D30"/>
                </a:solidFill>
                <a:latin typeface="Open Sans Bold"/>
                <a:ea typeface="Open Sans Bold"/>
                <a:cs typeface="Open Sans Bold"/>
                <a:sym typeface="Open Sans Bold"/>
              </a:rPr>
              <a:t>02.</a:t>
            </a:r>
          </a:p>
        </p:txBody>
      </p:sp>
      <p:sp>
        <p:nvSpPr>
          <p:cNvPr id="20" name="Freeform 20"/>
          <p:cNvSpPr/>
          <p:nvPr/>
        </p:nvSpPr>
        <p:spPr>
          <a:xfrm>
            <a:off x="15195410" y="81903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grpSp>
        <p:nvGrpSpPr>
          <p:cNvPr id="23" name="Group 23"/>
          <p:cNvGrpSpPr/>
          <p:nvPr/>
        </p:nvGrpSpPr>
        <p:grpSpPr>
          <a:xfrm>
            <a:off x="0" y="9823999"/>
            <a:ext cx="5363319" cy="463001"/>
            <a:chOff x="0" y="0"/>
            <a:chExt cx="1412561" cy="121943"/>
          </a:xfrm>
        </p:grpSpPr>
        <p:sp>
          <p:nvSpPr>
            <p:cNvPr id="24" name="Freeform 24"/>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5" name="TextBox 25"/>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6" name="TextBox 26"/>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12581411" y="0"/>
            <a:ext cx="5706589" cy="5143500"/>
            <a:chOff x="0" y="0"/>
            <a:chExt cx="1502970" cy="1354667"/>
          </a:xfrm>
        </p:grpSpPr>
        <p:sp>
          <p:nvSpPr>
            <p:cNvPr id="5" name="Freeform 5"/>
            <p:cNvSpPr/>
            <p:nvPr/>
          </p:nvSpPr>
          <p:spPr>
            <a:xfrm>
              <a:off x="0" y="0"/>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rgbClr val="F67D30"/>
            </a:solidFill>
          </p:spPr>
        </p:sp>
        <p:sp>
          <p:nvSpPr>
            <p:cNvPr id="6" name="TextBox 6"/>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207111" y="1028700"/>
            <a:ext cx="3052189" cy="8229600"/>
            <a:chOff x="0" y="0"/>
            <a:chExt cx="4069585" cy="10972800"/>
          </a:xfrm>
        </p:grpSpPr>
        <p:pic>
          <p:nvPicPr>
            <p:cNvPr id="8" name="Picture 8"/>
            <p:cNvPicPr>
              <a:picLocks noChangeAspect="1"/>
            </p:cNvPicPr>
            <p:nvPr/>
          </p:nvPicPr>
          <p:blipFill>
            <a:blip r:embed="rId2"/>
            <a:srcRect l="39907" r="32832"/>
            <a:stretch>
              <a:fillRect/>
            </a:stretch>
          </p:blipFill>
          <p:spPr>
            <a:xfrm>
              <a:off x="0" y="0"/>
              <a:ext cx="4069585" cy="10972800"/>
            </a:xfrm>
            <a:prstGeom prst="rect">
              <a:avLst/>
            </a:prstGeom>
          </p:spPr>
        </p:pic>
      </p:grpSp>
      <p:grpSp>
        <p:nvGrpSpPr>
          <p:cNvPr id="9" name="Group 9"/>
          <p:cNvGrpSpPr/>
          <p:nvPr/>
        </p:nvGrpSpPr>
        <p:grpSpPr>
          <a:xfrm>
            <a:off x="11154330" y="1028700"/>
            <a:ext cx="2854163" cy="2618867"/>
            <a:chOff x="0" y="0"/>
            <a:chExt cx="3805550" cy="3491822"/>
          </a:xfrm>
        </p:grpSpPr>
        <p:pic>
          <p:nvPicPr>
            <p:cNvPr id="10" name="Picture 10"/>
            <p:cNvPicPr>
              <a:picLocks noChangeAspect="1"/>
            </p:cNvPicPr>
            <p:nvPr/>
          </p:nvPicPr>
          <p:blipFill>
            <a:blip r:embed="rId3"/>
            <a:srcRect l="23193" r="4149"/>
            <a:stretch>
              <a:fillRect/>
            </a:stretch>
          </p:blipFill>
          <p:spPr>
            <a:xfrm>
              <a:off x="0" y="0"/>
              <a:ext cx="3805550" cy="3491822"/>
            </a:xfrm>
            <a:prstGeom prst="rect">
              <a:avLst/>
            </a:prstGeom>
          </p:spPr>
        </p:pic>
      </p:grpSp>
      <p:grpSp>
        <p:nvGrpSpPr>
          <p:cNvPr id="11" name="Group 11"/>
          <p:cNvGrpSpPr/>
          <p:nvPr/>
        </p:nvGrpSpPr>
        <p:grpSpPr>
          <a:xfrm>
            <a:off x="11154330" y="3834067"/>
            <a:ext cx="2854163" cy="2618867"/>
            <a:chOff x="0" y="0"/>
            <a:chExt cx="3805550" cy="3491822"/>
          </a:xfrm>
        </p:grpSpPr>
        <p:pic>
          <p:nvPicPr>
            <p:cNvPr id="12" name="Picture 12"/>
            <p:cNvPicPr>
              <a:picLocks noChangeAspect="1"/>
            </p:cNvPicPr>
            <p:nvPr/>
          </p:nvPicPr>
          <p:blipFill>
            <a:blip r:embed="rId4"/>
            <a:srcRect r="27388"/>
            <a:stretch>
              <a:fillRect/>
            </a:stretch>
          </p:blipFill>
          <p:spPr>
            <a:xfrm>
              <a:off x="0" y="0"/>
              <a:ext cx="3805550" cy="3491822"/>
            </a:xfrm>
            <a:prstGeom prst="rect">
              <a:avLst/>
            </a:prstGeom>
          </p:spPr>
        </p:pic>
      </p:grpSp>
      <p:grpSp>
        <p:nvGrpSpPr>
          <p:cNvPr id="13" name="Group 13"/>
          <p:cNvGrpSpPr/>
          <p:nvPr/>
        </p:nvGrpSpPr>
        <p:grpSpPr>
          <a:xfrm>
            <a:off x="11154330" y="6639433"/>
            <a:ext cx="2854163" cy="2618867"/>
            <a:chOff x="0" y="0"/>
            <a:chExt cx="3805550" cy="3491822"/>
          </a:xfrm>
        </p:grpSpPr>
        <p:pic>
          <p:nvPicPr>
            <p:cNvPr id="14" name="Picture 14"/>
            <p:cNvPicPr>
              <a:picLocks noChangeAspect="1"/>
            </p:cNvPicPr>
            <p:nvPr/>
          </p:nvPicPr>
          <p:blipFill>
            <a:blip r:embed="rId5"/>
            <a:srcRect l="42510"/>
            <a:stretch>
              <a:fillRect/>
            </a:stretch>
          </p:blipFill>
          <p:spPr>
            <a:xfrm>
              <a:off x="0" y="0"/>
              <a:ext cx="3805550" cy="3491822"/>
            </a:xfrm>
            <a:prstGeom prst="rect">
              <a:avLst/>
            </a:prstGeom>
          </p:spPr>
        </p:pic>
      </p:grpSp>
      <p:sp>
        <p:nvSpPr>
          <p:cNvPr id="15" name="TextBox 15"/>
          <p:cNvSpPr txBox="1"/>
          <p:nvPr/>
        </p:nvSpPr>
        <p:spPr>
          <a:xfrm>
            <a:off x="2140175" y="2480701"/>
            <a:ext cx="7060975" cy="941070"/>
          </a:xfrm>
          <a:prstGeom prst="rect">
            <a:avLst/>
          </a:prstGeom>
        </p:spPr>
        <p:txBody>
          <a:bodyPr lIns="0" tIns="0" rIns="0" bIns="0" rtlCol="0" anchor="t">
            <a:spAutoFit/>
          </a:bodyPr>
          <a:lstStyle/>
          <a:p>
            <a:pPr algn="l">
              <a:lnSpc>
                <a:spcPts val="7440"/>
              </a:lnSpc>
            </a:pPr>
            <a:r>
              <a:rPr lang="en-US" sz="6000" b="1">
                <a:solidFill>
                  <a:srgbClr val="FFFFFF"/>
                </a:solidFill>
                <a:latin typeface="Inter Bold"/>
                <a:ea typeface="Inter Bold"/>
                <a:cs typeface="Inter Bold"/>
                <a:sym typeface="Inter Bold"/>
              </a:rPr>
              <a:t>OUR MISSION</a:t>
            </a:r>
          </a:p>
        </p:txBody>
      </p:sp>
      <p:grpSp>
        <p:nvGrpSpPr>
          <p:cNvPr id="16" name="Group 16"/>
          <p:cNvGrpSpPr/>
          <p:nvPr/>
        </p:nvGrpSpPr>
        <p:grpSpPr>
          <a:xfrm>
            <a:off x="2140175" y="2153803"/>
            <a:ext cx="1245141" cy="47625"/>
            <a:chOff x="0" y="0"/>
            <a:chExt cx="327938" cy="12543"/>
          </a:xfrm>
        </p:grpSpPr>
        <p:sp>
          <p:nvSpPr>
            <p:cNvPr id="17" name="Freeform 1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8" name="TextBox 1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3385316" y="3776917"/>
            <a:ext cx="5815834" cy="14065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Open Sans"/>
                <a:ea typeface="Open Sans"/>
                <a:cs typeface="Open Sans"/>
                <a:sym typeface="Open Sans"/>
              </a:rPr>
              <a:t>To deliver comprehensive, reliable, and client-centric financial, legal, and compliance solutions that empower businesses throughout every phase of their growth journey.</a:t>
            </a:r>
          </a:p>
        </p:txBody>
      </p:sp>
      <p:sp>
        <p:nvSpPr>
          <p:cNvPr id="20" name="TextBox 20"/>
          <p:cNvSpPr txBox="1"/>
          <p:nvPr/>
        </p:nvSpPr>
        <p:spPr>
          <a:xfrm>
            <a:off x="2140175" y="3748342"/>
            <a:ext cx="1030068" cy="688011"/>
          </a:xfrm>
          <a:prstGeom prst="rect">
            <a:avLst/>
          </a:prstGeom>
        </p:spPr>
        <p:txBody>
          <a:bodyPr lIns="0" tIns="0" rIns="0" bIns="0" rtlCol="0" anchor="t">
            <a:spAutoFit/>
          </a:bodyPr>
          <a:lstStyle/>
          <a:p>
            <a:pPr algn="l">
              <a:lnSpc>
                <a:spcPts val="5653"/>
              </a:lnSpc>
              <a:spcBef>
                <a:spcPct val="0"/>
              </a:spcBef>
            </a:pPr>
            <a:r>
              <a:rPr lang="en-US" sz="4037" b="1">
                <a:solidFill>
                  <a:srgbClr val="F67D30"/>
                </a:solidFill>
                <a:latin typeface="Open Sans Bold"/>
                <a:ea typeface="Open Sans Bold"/>
                <a:cs typeface="Open Sans Bold"/>
                <a:sym typeface="Open Sans Bold"/>
              </a:rPr>
              <a:t>01.</a:t>
            </a:r>
          </a:p>
        </p:txBody>
      </p:sp>
      <p:sp>
        <p:nvSpPr>
          <p:cNvPr id="21" name="TextBox 21"/>
          <p:cNvSpPr txBox="1"/>
          <p:nvPr/>
        </p:nvSpPr>
        <p:spPr>
          <a:xfrm>
            <a:off x="3385316" y="5714584"/>
            <a:ext cx="5815834" cy="14065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Open Sans"/>
                <a:ea typeface="Open Sans"/>
                <a:cs typeface="Open Sans"/>
                <a:sym typeface="Open Sans"/>
              </a:rPr>
              <a:t>Grounded in our core values : Integrity, Transparency, Professionalism, and Timeliness. We help clients remain fully compliant with statutory requirements</a:t>
            </a:r>
          </a:p>
        </p:txBody>
      </p:sp>
      <p:sp>
        <p:nvSpPr>
          <p:cNvPr id="22" name="TextBox 22"/>
          <p:cNvSpPr txBox="1"/>
          <p:nvPr/>
        </p:nvSpPr>
        <p:spPr>
          <a:xfrm>
            <a:off x="2140175" y="5686009"/>
            <a:ext cx="1030068" cy="688011"/>
          </a:xfrm>
          <a:prstGeom prst="rect">
            <a:avLst/>
          </a:prstGeom>
        </p:spPr>
        <p:txBody>
          <a:bodyPr lIns="0" tIns="0" rIns="0" bIns="0" rtlCol="0" anchor="t">
            <a:spAutoFit/>
          </a:bodyPr>
          <a:lstStyle/>
          <a:p>
            <a:pPr algn="l">
              <a:lnSpc>
                <a:spcPts val="5653"/>
              </a:lnSpc>
              <a:spcBef>
                <a:spcPct val="0"/>
              </a:spcBef>
            </a:pPr>
            <a:r>
              <a:rPr lang="en-US" sz="4037" b="1">
                <a:solidFill>
                  <a:srgbClr val="F67D30"/>
                </a:solidFill>
                <a:latin typeface="Open Sans Bold"/>
                <a:ea typeface="Open Sans Bold"/>
                <a:cs typeface="Open Sans Bold"/>
                <a:sym typeface="Open Sans Bold"/>
              </a:rPr>
              <a:t>02.</a:t>
            </a:r>
          </a:p>
        </p:txBody>
      </p:sp>
      <p:sp>
        <p:nvSpPr>
          <p:cNvPr id="23" name="TextBox 23"/>
          <p:cNvSpPr txBox="1"/>
          <p:nvPr/>
        </p:nvSpPr>
        <p:spPr>
          <a:xfrm>
            <a:off x="3385316" y="7620854"/>
            <a:ext cx="5815834" cy="1406525"/>
          </a:xfrm>
          <a:prstGeom prst="rect">
            <a:avLst/>
          </a:prstGeom>
        </p:spPr>
        <p:txBody>
          <a:bodyPr lIns="0" tIns="0" rIns="0" bIns="0" rtlCol="0" anchor="t">
            <a:spAutoFit/>
          </a:bodyPr>
          <a:lstStyle/>
          <a:p>
            <a:pPr algn="l">
              <a:lnSpc>
                <a:spcPts val="2800"/>
              </a:lnSpc>
              <a:spcBef>
                <a:spcPct val="0"/>
              </a:spcBef>
            </a:pPr>
            <a:r>
              <a:rPr lang="en-US" sz="2000">
                <a:solidFill>
                  <a:srgbClr val="FFFFFF"/>
                </a:solidFill>
                <a:latin typeface="Open Sans"/>
                <a:ea typeface="Open Sans"/>
                <a:cs typeface="Open Sans"/>
                <a:sym typeface="Open Sans"/>
              </a:rPr>
              <a:t>By combining domain expertise with a technology-driven, proactive approach, we ensure every transaction is managed with precision, accountability, and strategic foresight.</a:t>
            </a:r>
          </a:p>
        </p:txBody>
      </p:sp>
      <p:sp>
        <p:nvSpPr>
          <p:cNvPr id="24" name="TextBox 24"/>
          <p:cNvSpPr txBox="1"/>
          <p:nvPr/>
        </p:nvSpPr>
        <p:spPr>
          <a:xfrm>
            <a:off x="2140175" y="7592279"/>
            <a:ext cx="1030068" cy="688011"/>
          </a:xfrm>
          <a:prstGeom prst="rect">
            <a:avLst/>
          </a:prstGeom>
        </p:spPr>
        <p:txBody>
          <a:bodyPr lIns="0" tIns="0" rIns="0" bIns="0" rtlCol="0" anchor="t">
            <a:spAutoFit/>
          </a:bodyPr>
          <a:lstStyle/>
          <a:p>
            <a:pPr algn="l">
              <a:lnSpc>
                <a:spcPts val="5653"/>
              </a:lnSpc>
              <a:spcBef>
                <a:spcPct val="0"/>
              </a:spcBef>
            </a:pPr>
            <a:r>
              <a:rPr lang="en-US" sz="4037" b="1">
                <a:solidFill>
                  <a:srgbClr val="F67D30"/>
                </a:solidFill>
                <a:latin typeface="Open Sans Bold"/>
                <a:ea typeface="Open Sans Bold"/>
                <a:cs typeface="Open Sans Bold"/>
                <a:sym typeface="Open Sans Bold"/>
              </a:rPr>
              <a:t>03.</a:t>
            </a:r>
          </a:p>
        </p:txBody>
      </p:sp>
      <p:sp>
        <p:nvSpPr>
          <p:cNvPr id="25" name="Freeform 25"/>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8"/>
            <a:stretch>
              <a:fillRect/>
            </a:stretch>
          </a:blipFill>
        </p:spPr>
      </p:sp>
      <p:grpSp>
        <p:nvGrpSpPr>
          <p:cNvPr id="27" name="Group 27"/>
          <p:cNvGrpSpPr/>
          <p:nvPr/>
        </p:nvGrpSpPr>
        <p:grpSpPr>
          <a:xfrm>
            <a:off x="0" y="9823999"/>
            <a:ext cx="5363319" cy="463001"/>
            <a:chOff x="0" y="0"/>
            <a:chExt cx="1412561" cy="121943"/>
          </a:xfrm>
        </p:grpSpPr>
        <p:sp>
          <p:nvSpPr>
            <p:cNvPr id="28" name="Freeform 28"/>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9" name="TextBox 29"/>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30" name="TextBox 30"/>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sp>
        <p:nvSpPr>
          <p:cNvPr id="4" name="TextBox 4"/>
          <p:cNvSpPr txBox="1"/>
          <p:nvPr/>
        </p:nvSpPr>
        <p:spPr>
          <a:xfrm>
            <a:off x="4914065" y="1922450"/>
            <a:ext cx="8459870" cy="941070"/>
          </a:xfrm>
          <a:prstGeom prst="rect">
            <a:avLst/>
          </a:prstGeom>
        </p:spPr>
        <p:txBody>
          <a:bodyPr lIns="0" tIns="0" rIns="0" bIns="0" rtlCol="0" anchor="t">
            <a:spAutoFit/>
          </a:bodyPr>
          <a:lstStyle/>
          <a:p>
            <a:pPr algn="ctr">
              <a:lnSpc>
                <a:spcPts val="7440"/>
              </a:lnSpc>
            </a:pPr>
            <a:r>
              <a:rPr lang="en-US" sz="6000" b="1">
                <a:solidFill>
                  <a:srgbClr val="2F424D"/>
                </a:solidFill>
                <a:latin typeface="Inter Bold"/>
                <a:ea typeface="Inter Bold"/>
                <a:cs typeface="Inter Bold"/>
                <a:sym typeface="Inter Bold"/>
              </a:rPr>
              <a:t>OUR SERVICES</a:t>
            </a:r>
          </a:p>
        </p:txBody>
      </p:sp>
      <p:grpSp>
        <p:nvGrpSpPr>
          <p:cNvPr id="5" name="Group 5"/>
          <p:cNvGrpSpPr/>
          <p:nvPr/>
        </p:nvGrpSpPr>
        <p:grpSpPr>
          <a:xfrm>
            <a:off x="8521429" y="1614603"/>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6"/>
            <a:stretch>
              <a:fillRect/>
            </a:stretch>
          </a:blipFill>
        </p:spPr>
      </p:sp>
      <p:sp>
        <p:nvSpPr>
          <p:cNvPr id="12" name="Freeform 12"/>
          <p:cNvSpPr/>
          <p:nvPr/>
        </p:nvSpPr>
        <p:spPr>
          <a:xfrm>
            <a:off x="1959102" y="8432545"/>
            <a:ext cx="4400483" cy="715078"/>
          </a:xfrm>
          <a:custGeom>
            <a:avLst/>
            <a:gdLst/>
            <a:ahLst/>
            <a:cxnLst/>
            <a:rect l="l" t="t" r="r" b="b"/>
            <a:pathLst>
              <a:path w="4400483" h="715078">
                <a:moveTo>
                  <a:pt x="0" y="0"/>
                </a:moveTo>
                <a:lnTo>
                  <a:pt x="4400483" y="0"/>
                </a:lnTo>
                <a:lnTo>
                  <a:pt x="4400483" y="715079"/>
                </a:lnTo>
                <a:lnTo>
                  <a:pt x="0" y="715079"/>
                </a:lnTo>
                <a:lnTo>
                  <a:pt x="0" y="0"/>
                </a:lnTo>
                <a:close/>
              </a:path>
            </a:pathLst>
          </a:custGeom>
          <a:blipFill>
            <a:blip r:embed="rId7">
              <a:alphaModFix amt="71000"/>
            </a:blip>
            <a:stretch>
              <a:fillRect/>
            </a:stretch>
          </a:blipFill>
        </p:spPr>
      </p:sp>
      <p:sp>
        <p:nvSpPr>
          <p:cNvPr id="13" name="Freeform 13"/>
          <p:cNvSpPr/>
          <p:nvPr/>
        </p:nvSpPr>
        <p:spPr>
          <a:xfrm>
            <a:off x="1767302" y="3587420"/>
            <a:ext cx="4592283" cy="4853139"/>
          </a:xfrm>
          <a:custGeom>
            <a:avLst/>
            <a:gdLst/>
            <a:ahLst/>
            <a:cxnLst/>
            <a:rect l="l" t="t" r="r" b="b"/>
            <a:pathLst>
              <a:path w="4592283" h="4853139">
                <a:moveTo>
                  <a:pt x="0" y="0"/>
                </a:moveTo>
                <a:lnTo>
                  <a:pt x="4592283" y="0"/>
                </a:lnTo>
                <a:lnTo>
                  <a:pt x="4592283" y="4853139"/>
                </a:lnTo>
                <a:lnTo>
                  <a:pt x="0" y="48531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6831417" y="3587420"/>
            <a:ext cx="4592283" cy="4853139"/>
          </a:xfrm>
          <a:custGeom>
            <a:avLst/>
            <a:gdLst/>
            <a:ahLst/>
            <a:cxnLst/>
            <a:rect l="l" t="t" r="r" b="b"/>
            <a:pathLst>
              <a:path w="4592283" h="4853139">
                <a:moveTo>
                  <a:pt x="0" y="0"/>
                </a:moveTo>
                <a:lnTo>
                  <a:pt x="4592283" y="0"/>
                </a:lnTo>
                <a:lnTo>
                  <a:pt x="4592283" y="4853139"/>
                </a:lnTo>
                <a:lnTo>
                  <a:pt x="0" y="48531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1895533" y="3587420"/>
            <a:ext cx="4592283" cy="4853139"/>
          </a:xfrm>
          <a:custGeom>
            <a:avLst/>
            <a:gdLst/>
            <a:ahLst/>
            <a:cxnLst/>
            <a:rect l="l" t="t" r="r" b="b"/>
            <a:pathLst>
              <a:path w="4592283" h="4853139">
                <a:moveTo>
                  <a:pt x="0" y="0"/>
                </a:moveTo>
                <a:lnTo>
                  <a:pt x="4592283" y="0"/>
                </a:lnTo>
                <a:lnTo>
                  <a:pt x="4592283" y="4853139"/>
                </a:lnTo>
                <a:lnTo>
                  <a:pt x="0" y="48531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7023218" y="8432545"/>
            <a:ext cx="4400483" cy="715078"/>
          </a:xfrm>
          <a:custGeom>
            <a:avLst/>
            <a:gdLst/>
            <a:ahLst/>
            <a:cxnLst/>
            <a:rect l="l" t="t" r="r" b="b"/>
            <a:pathLst>
              <a:path w="4400483" h="715078">
                <a:moveTo>
                  <a:pt x="0" y="0"/>
                </a:moveTo>
                <a:lnTo>
                  <a:pt x="4400482" y="0"/>
                </a:lnTo>
                <a:lnTo>
                  <a:pt x="4400482" y="715079"/>
                </a:lnTo>
                <a:lnTo>
                  <a:pt x="0" y="715079"/>
                </a:lnTo>
                <a:lnTo>
                  <a:pt x="0" y="0"/>
                </a:lnTo>
                <a:close/>
              </a:path>
            </a:pathLst>
          </a:custGeom>
          <a:blipFill>
            <a:blip r:embed="rId7">
              <a:alphaModFix amt="71000"/>
            </a:blip>
            <a:stretch>
              <a:fillRect/>
            </a:stretch>
          </a:blipFill>
        </p:spPr>
      </p:sp>
      <p:sp>
        <p:nvSpPr>
          <p:cNvPr id="17" name="Freeform 17"/>
          <p:cNvSpPr/>
          <p:nvPr/>
        </p:nvSpPr>
        <p:spPr>
          <a:xfrm>
            <a:off x="12120216" y="8432545"/>
            <a:ext cx="4400483" cy="715078"/>
          </a:xfrm>
          <a:custGeom>
            <a:avLst/>
            <a:gdLst/>
            <a:ahLst/>
            <a:cxnLst/>
            <a:rect l="l" t="t" r="r" b="b"/>
            <a:pathLst>
              <a:path w="4400483" h="715078">
                <a:moveTo>
                  <a:pt x="0" y="0"/>
                </a:moveTo>
                <a:lnTo>
                  <a:pt x="4400482" y="0"/>
                </a:lnTo>
                <a:lnTo>
                  <a:pt x="4400482" y="715079"/>
                </a:lnTo>
                <a:lnTo>
                  <a:pt x="0" y="715079"/>
                </a:lnTo>
                <a:lnTo>
                  <a:pt x="0" y="0"/>
                </a:lnTo>
                <a:close/>
              </a:path>
            </a:pathLst>
          </a:custGeom>
          <a:blipFill>
            <a:blip r:embed="rId7">
              <a:alphaModFix amt="71000"/>
            </a:blip>
            <a:stretch>
              <a:fillRect/>
            </a:stretch>
          </a:blipFill>
        </p:spPr>
      </p:sp>
      <p:sp>
        <p:nvSpPr>
          <p:cNvPr id="18" name="TextBox 18"/>
          <p:cNvSpPr txBox="1"/>
          <p:nvPr/>
        </p:nvSpPr>
        <p:spPr>
          <a:xfrm>
            <a:off x="2880909" y="4108914"/>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HR Compliance</a:t>
            </a:r>
          </a:p>
        </p:txBody>
      </p:sp>
      <p:sp>
        <p:nvSpPr>
          <p:cNvPr id="19" name="TextBox 19"/>
          <p:cNvSpPr txBox="1"/>
          <p:nvPr/>
        </p:nvSpPr>
        <p:spPr>
          <a:xfrm>
            <a:off x="2880909" y="5346418"/>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GST &amp; Refund</a:t>
            </a:r>
          </a:p>
        </p:txBody>
      </p:sp>
      <p:sp>
        <p:nvSpPr>
          <p:cNvPr id="20" name="TextBox 20"/>
          <p:cNvSpPr txBox="1"/>
          <p:nvPr/>
        </p:nvSpPr>
        <p:spPr>
          <a:xfrm>
            <a:off x="2880909" y="6582171"/>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Income Tax</a:t>
            </a:r>
          </a:p>
        </p:txBody>
      </p:sp>
      <p:sp>
        <p:nvSpPr>
          <p:cNvPr id="21" name="TextBox 21"/>
          <p:cNvSpPr txBox="1"/>
          <p:nvPr/>
        </p:nvSpPr>
        <p:spPr>
          <a:xfrm>
            <a:off x="2880909" y="7819675"/>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Financial Advisory</a:t>
            </a:r>
          </a:p>
        </p:txBody>
      </p:sp>
      <p:sp>
        <p:nvSpPr>
          <p:cNvPr id="22" name="TextBox 22"/>
          <p:cNvSpPr txBox="1"/>
          <p:nvPr/>
        </p:nvSpPr>
        <p:spPr>
          <a:xfrm>
            <a:off x="7939891" y="4108914"/>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Labour Laws</a:t>
            </a:r>
          </a:p>
        </p:txBody>
      </p:sp>
      <p:sp>
        <p:nvSpPr>
          <p:cNvPr id="23" name="TextBox 23"/>
          <p:cNvSpPr txBox="1"/>
          <p:nvPr/>
        </p:nvSpPr>
        <p:spPr>
          <a:xfrm>
            <a:off x="7939891" y="5346418"/>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Virtual CFO</a:t>
            </a:r>
          </a:p>
        </p:txBody>
      </p:sp>
      <p:sp>
        <p:nvSpPr>
          <p:cNvPr id="24" name="TextBox 24"/>
          <p:cNvSpPr txBox="1"/>
          <p:nvPr/>
        </p:nvSpPr>
        <p:spPr>
          <a:xfrm>
            <a:off x="7939891" y="6582171"/>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Accounting</a:t>
            </a:r>
          </a:p>
        </p:txBody>
      </p:sp>
      <p:sp>
        <p:nvSpPr>
          <p:cNvPr id="25" name="TextBox 25"/>
          <p:cNvSpPr txBox="1"/>
          <p:nvPr/>
        </p:nvSpPr>
        <p:spPr>
          <a:xfrm>
            <a:off x="7939891" y="7819675"/>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Taxation</a:t>
            </a:r>
          </a:p>
        </p:txBody>
      </p:sp>
      <p:sp>
        <p:nvSpPr>
          <p:cNvPr id="26" name="TextBox 26"/>
          <p:cNvSpPr txBox="1"/>
          <p:nvPr/>
        </p:nvSpPr>
        <p:spPr>
          <a:xfrm>
            <a:off x="13007711" y="4108914"/>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Payroll</a:t>
            </a:r>
          </a:p>
        </p:txBody>
      </p:sp>
      <p:sp>
        <p:nvSpPr>
          <p:cNvPr id="27" name="TextBox 27"/>
          <p:cNvSpPr txBox="1"/>
          <p:nvPr/>
        </p:nvSpPr>
        <p:spPr>
          <a:xfrm>
            <a:off x="13007711" y="5346418"/>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Legal Advisory</a:t>
            </a:r>
          </a:p>
        </p:txBody>
      </p:sp>
      <p:sp>
        <p:nvSpPr>
          <p:cNvPr id="28" name="TextBox 28"/>
          <p:cNvSpPr txBox="1"/>
          <p:nvPr/>
        </p:nvSpPr>
        <p:spPr>
          <a:xfrm>
            <a:off x="13007711" y="6582171"/>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Internal Audit</a:t>
            </a:r>
          </a:p>
        </p:txBody>
      </p:sp>
      <p:sp>
        <p:nvSpPr>
          <p:cNvPr id="29" name="TextBox 29"/>
          <p:cNvSpPr txBox="1"/>
          <p:nvPr/>
        </p:nvSpPr>
        <p:spPr>
          <a:xfrm>
            <a:off x="13007711" y="7819675"/>
            <a:ext cx="3368300" cy="342880"/>
          </a:xfrm>
          <a:prstGeom prst="rect">
            <a:avLst/>
          </a:prstGeom>
        </p:spPr>
        <p:txBody>
          <a:bodyPr lIns="0" tIns="0" rIns="0" bIns="0" rtlCol="0" anchor="t">
            <a:spAutoFit/>
          </a:bodyPr>
          <a:lstStyle/>
          <a:p>
            <a:pPr algn="l">
              <a:lnSpc>
                <a:spcPts val="2565"/>
              </a:lnSpc>
            </a:pPr>
            <a:r>
              <a:rPr lang="en-US" sz="2948" spc="-97">
                <a:solidFill>
                  <a:srgbClr val="03045A"/>
                </a:solidFill>
                <a:latin typeface="Canva Sans"/>
                <a:ea typeface="Canva Sans"/>
                <a:cs typeface="Canva Sans"/>
                <a:sym typeface="Canva Sans"/>
              </a:rPr>
              <a:t>Other Compliances</a:t>
            </a:r>
          </a:p>
        </p:txBody>
      </p:sp>
      <p:grpSp>
        <p:nvGrpSpPr>
          <p:cNvPr id="30" name="Group 30"/>
          <p:cNvGrpSpPr/>
          <p:nvPr/>
        </p:nvGrpSpPr>
        <p:grpSpPr>
          <a:xfrm>
            <a:off x="0" y="9823999"/>
            <a:ext cx="5363319" cy="463001"/>
            <a:chOff x="0" y="0"/>
            <a:chExt cx="1412561" cy="121943"/>
          </a:xfrm>
        </p:grpSpPr>
        <p:sp>
          <p:nvSpPr>
            <p:cNvPr id="31" name="Freeform 31"/>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32" name="TextBox 32"/>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33" name="TextBox 33"/>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sp>
        <p:nvSpPr>
          <p:cNvPr id="4" name="Freeform 4"/>
          <p:cNvSpPr/>
          <p:nvPr/>
        </p:nvSpPr>
        <p:spPr>
          <a:xfrm>
            <a:off x="15273416" y="7893987"/>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0"/>
            <a:ext cx="6100050" cy="10287000"/>
            <a:chOff x="0" y="0"/>
            <a:chExt cx="8133401" cy="13716000"/>
          </a:xfrm>
        </p:grpSpPr>
        <p:pic>
          <p:nvPicPr>
            <p:cNvPr id="6" name="Picture 6"/>
            <p:cNvPicPr>
              <a:picLocks noChangeAspect="1"/>
            </p:cNvPicPr>
            <p:nvPr/>
          </p:nvPicPr>
          <p:blipFill>
            <a:blip r:embed="rId4"/>
            <a:srcRect l="45054" r="10471"/>
            <a:stretch>
              <a:fillRect/>
            </a:stretch>
          </p:blipFill>
          <p:spPr>
            <a:xfrm>
              <a:off x="0" y="0"/>
              <a:ext cx="8133401" cy="13716000"/>
            </a:xfrm>
            <a:prstGeom prst="rect">
              <a:avLst/>
            </a:prstGeom>
          </p:spPr>
        </p:pic>
      </p:grpSp>
      <p:sp>
        <p:nvSpPr>
          <p:cNvPr id="7" name="Freeform 7"/>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9" name="Freeform 9"/>
          <p:cNvSpPr/>
          <p:nvPr/>
        </p:nvSpPr>
        <p:spPr>
          <a:xfrm>
            <a:off x="7823008" y="3906464"/>
            <a:ext cx="466784" cy="431775"/>
          </a:xfrm>
          <a:custGeom>
            <a:avLst/>
            <a:gdLst/>
            <a:ahLst/>
            <a:cxnLst/>
            <a:rect l="l" t="t" r="r" b="b"/>
            <a:pathLst>
              <a:path w="466784" h="431775">
                <a:moveTo>
                  <a:pt x="0" y="0"/>
                </a:moveTo>
                <a:lnTo>
                  <a:pt x="466784" y="0"/>
                </a:lnTo>
                <a:lnTo>
                  <a:pt x="466784" y="431774"/>
                </a:lnTo>
                <a:lnTo>
                  <a:pt x="0" y="431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7823008" y="4772604"/>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7823008" y="7027847"/>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823008" y="7893987"/>
            <a:ext cx="466784" cy="431775"/>
          </a:xfrm>
          <a:custGeom>
            <a:avLst/>
            <a:gdLst/>
            <a:ahLst/>
            <a:cxnLst/>
            <a:rect l="l" t="t" r="r" b="b"/>
            <a:pathLst>
              <a:path w="466784" h="431775">
                <a:moveTo>
                  <a:pt x="0" y="0"/>
                </a:moveTo>
                <a:lnTo>
                  <a:pt x="466784" y="0"/>
                </a:lnTo>
                <a:lnTo>
                  <a:pt x="466784" y="431775"/>
                </a:lnTo>
                <a:lnTo>
                  <a:pt x="0" y="43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3"/>
          <p:cNvGrpSpPr/>
          <p:nvPr/>
        </p:nvGrpSpPr>
        <p:grpSpPr>
          <a:xfrm>
            <a:off x="7363163" y="819031"/>
            <a:ext cx="1245141" cy="47625"/>
            <a:chOff x="0" y="0"/>
            <a:chExt cx="327938" cy="12543"/>
          </a:xfrm>
        </p:grpSpPr>
        <p:sp>
          <p:nvSpPr>
            <p:cNvPr id="14" name="Freeform 14"/>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5" name="TextBox 15"/>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7363163" y="2506390"/>
            <a:ext cx="9525" cy="887095"/>
          </a:xfrm>
          <a:prstGeom prst="rect">
            <a:avLst/>
          </a:prstGeom>
        </p:spPr>
        <p:txBody>
          <a:bodyPr lIns="0" tIns="0" rIns="0" bIns="0" rtlCol="0" anchor="t">
            <a:spAutoFit/>
          </a:bodyPr>
          <a:lstStyle/>
          <a:p>
            <a:pPr algn="ctr">
              <a:lnSpc>
                <a:spcPts val="7279"/>
              </a:lnSpc>
            </a:pPr>
            <a:endParaRPr/>
          </a:p>
        </p:txBody>
      </p:sp>
      <p:sp>
        <p:nvSpPr>
          <p:cNvPr id="17" name="TextBox 17"/>
          <p:cNvSpPr txBox="1"/>
          <p:nvPr/>
        </p:nvSpPr>
        <p:spPr>
          <a:xfrm>
            <a:off x="7850706" y="2930887"/>
            <a:ext cx="3661886" cy="580390"/>
          </a:xfrm>
          <a:prstGeom prst="rect">
            <a:avLst/>
          </a:prstGeom>
        </p:spPr>
        <p:txBody>
          <a:bodyPr lIns="0" tIns="0" rIns="0" bIns="0" rtlCol="0" anchor="t">
            <a:spAutoFit/>
          </a:bodyPr>
          <a:lstStyle/>
          <a:p>
            <a:pPr algn="ctr">
              <a:lnSpc>
                <a:spcPts val="4759"/>
              </a:lnSpc>
            </a:pPr>
            <a:r>
              <a:rPr lang="en-US" sz="3399" b="1">
                <a:solidFill>
                  <a:srgbClr val="231F20"/>
                </a:solidFill>
                <a:latin typeface="Canva Sans Bold"/>
                <a:ea typeface="Canva Sans Bold"/>
                <a:cs typeface="Canva Sans Bold"/>
                <a:sym typeface="Canva Sans Bold"/>
              </a:rPr>
              <a:t>Monthly Services</a:t>
            </a:r>
          </a:p>
        </p:txBody>
      </p:sp>
      <p:sp>
        <p:nvSpPr>
          <p:cNvPr id="18" name="TextBox 18"/>
          <p:cNvSpPr txBox="1"/>
          <p:nvPr/>
        </p:nvSpPr>
        <p:spPr>
          <a:xfrm>
            <a:off x="8566212" y="3798819"/>
            <a:ext cx="7359588" cy="580390"/>
          </a:xfrm>
          <a:prstGeom prst="rect">
            <a:avLst/>
          </a:prstGeom>
        </p:spPr>
        <p:txBody>
          <a:bodyPr wrap="square" lIns="0" tIns="0" rIns="0" bIns="0" rtlCol="0" anchor="t">
            <a:spAutoFit/>
          </a:bodyPr>
          <a:lstStyle/>
          <a:p>
            <a:pPr>
              <a:lnSpc>
                <a:spcPts val="4759"/>
              </a:lnSpc>
            </a:pPr>
            <a:r>
              <a:rPr lang="en-US" sz="3399" dirty="0">
                <a:solidFill>
                  <a:srgbClr val="201E1E"/>
                </a:solidFill>
                <a:latin typeface="Canva Sans"/>
                <a:ea typeface="Canva Sans"/>
                <a:cs typeface="Canva Sans"/>
                <a:sym typeface="Canva Sans"/>
              </a:rPr>
              <a:t>Payroll Compliance Services</a:t>
            </a:r>
          </a:p>
        </p:txBody>
      </p:sp>
      <p:sp>
        <p:nvSpPr>
          <p:cNvPr id="19" name="TextBox 19"/>
          <p:cNvSpPr txBox="1"/>
          <p:nvPr/>
        </p:nvSpPr>
        <p:spPr>
          <a:xfrm>
            <a:off x="8566212" y="4664959"/>
            <a:ext cx="4671298" cy="580390"/>
          </a:xfrm>
          <a:prstGeom prst="rect">
            <a:avLst/>
          </a:prstGeom>
        </p:spPr>
        <p:txBody>
          <a:bodyPr lIns="0" tIns="0" rIns="0" bIns="0" rtlCol="0" anchor="t">
            <a:spAutoFit/>
          </a:bodyPr>
          <a:lstStyle/>
          <a:p>
            <a:pPr algn="l">
              <a:lnSpc>
                <a:spcPts val="4759"/>
              </a:lnSpc>
            </a:pPr>
            <a:r>
              <a:rPr lang="en-US" sz="3399">
                <a:solidFill>
                  <a:srgbClr val="201E1E"/>
                </a:solidFill>
                <a:latin typeface="Canva Sans"/>
                <a:ea typeface="Canva Sans"/>
                <a:cs typeface="Canva Sans"/>
                <a:sym typeface="Canva Sans"/>
              </a:rPr>
              <a:t>Labour Laws - PF &amp; ESI</a:t>
            </a:r>
          </a:p>
        </p:txBody>
      </p:sp>
      <p:sp>
        <p:nvSpPr>
          <p:cNvPr id="20" name="TextBox 20"/>
          <p:cNvSpPr txBox="1"/>
          <p:nvPr/>
        </p:nvSpPr>
        <p:spPr>
          <a:xfrm>
            <a:off x="7850706" y="6052271"/>
            <a:ext cx="6271975" cy="580390"/>
          </a:xfrm>
          <a:prstGeom prst="rect">
            <a:avLst/>
          </a:prstGeom>
        </p:spPr>
        <p:txBody>
          <a:bodyPr lIns="0" tIns="0" rIns="0" bIns="0" rtlCol="0" anchor="t">
            <a:spAutoFit/>
          </a:bodyPr>
          <a:lstStyle/>
          <a:p>
            <a:pPr algn="l">
              <a:lnSpc>
                <a:spcPts val="4759"/>
              </a:lnSpc>
            </a:pPr>
            <a:r>
              <a:rPr lang="en-US" sz="3399" b="1">
                <a:solidFill>
                  <a:srgbClr val="231F20"/>
                </a:solidFill>
                <a:latin typeface="Canva Sans Bold"/>
                <a:ea typeface="Canva Sans Bold"/>
                <a:cs typeface="Canva Sans Bold"/>
                <a:sym typeface="Canva Sans Bold"/>
              </a:rPr>
              <a:t>Annual Services - Compliance</a:t>
            </a:r>
          </a:p>
        </p:txBody>
      </p:sp>
      <p:sp>
        <p:nvSpPr>
          <p:cNvPr id="21" name="TextBox 21"/>
          <p:cNvSpPr txBox="1"/>
          <p:nvPr/>
        </p:nvSpPr>
        <p:spPr>
          <a:xfrm>
            <a:off x="8566212" y="6920202"/>
            <a:ext cx="5059799" cy="580390"/>
          </a:xfrm>
          <a:prstGeom prst="rect">
            <a:avLst/>
          </a:prstGeom>
        </p:spPr>
        <p:txBody>
          <a:bodyPr lIns="0" tIns="0" rIns="0" bIns="0" rtlCol="0" anchor="t">
            <a:spAutoFit/>
          </a:bodyPr>
          <a:lstStyle/>
          <a:p>
            <a:pPr algn="l">
              <a:lnSpc>
                <a:spcPts val="4759"/>
              </a:lnSpc>
            </a:pPr>
            <a:r>
              <a:rPr lang="en-US" sz="3399">
                <a:solidFill>
                  <a:srgbClr val="201E1E"/>
                </a:solidFill>
                <a:latin typeface="Canva Sans"/>
                <a:ea typeface="Canva Sans"/>
                <a:cs typeface="Canva Sans"/>
                <a:sym typeface="Canva Sans"/>
              </a:rPr>
              <a:t>HR Compliance Services</a:t>
            </a:r>
          </a:p>
        </p:txBody>
      </p:sp>
      <p:sp>
        <p:nvSpPr>
          <p:cNvPr id="22" name="TextBox 22"/>
          <p:cNvSpPr txBox="1"/>
          <p:nvPr/>
        </p:nvSpPr>
        <p:spPr>
          <a:xfrm>
            <a:off x="8566212" y="7786342"/>
            <a:ext cx="6100050" cy="580390"/>
          </a:xfrm>
          <a:prstGeom prst="rect">
            <a:avLst/>
          </a:prstGeom>
        </p:spPr>
        <p:txBody>
          <a:bodyPr wrap="square" lIns="0" tIns="0" rIns="0" bIns="0" rtlCol="0" anchor="t">
            <a:spAutoFit/>
          </a:bodyPr>
          <a:lstStyle/>
          <a:p>
            <a:pPr algn="l">
              <a:lnSpc>
                <a:spcPts val="4759"/>
              </a:lnSpc>
            </a:pPr>
            <a:r>
              <a:rPr lang="en-US" sz="3399" dirty="0">
                <a:solidFill>
                  <a:srgbClr val="201E1E"/>
                </a:solidFill>
                <a:latin typeface="Canva Sans"/>
                <a:ea typeface="Canva Sans"/>
                <a:cs typeface="Canva Sans"/>
                <a:sym typeface="Canva Sans"/>
              </a:rPr>
              <a:t>Statutory Licensing</a:t>
            </a:r>
          </a:p>
        </p:txBody>
      </p:sp>
      <p:sp>
        <p:nvSpPr>
          <p:cNvPr id="23" name="TextBox 23"/>
          <p:cNvSpPr txBox="1"/>
          <p:nvPr/>
        </p:nvSpPr>
        <p:spPr>
          <a:xfrm>
            <a:off x="7363163" y="1145928"/>
            <a:ext cx="8100564" cy="941070"/>
          </a:xfrm>
          <a:prstGeom prst="rect">
            <a:avLst/>
          </a:prstGeom>
        </p:spPr>
        <p:txBody>
          <a:bodyPr lIns="0" tIns="0" rIns="0" bIns="0" rtlCol="0" anchor="t">
            <a:spAutoFit/>
          </a:bodyPr>
          <a:lstStyle/>
          <a:p>
            <a:pPr algn="l">
              <a:lnSpc>
                <a:spcPts val="7440"/>
              </a:lnSpc>
            </a:pPr>
            <a:r>
              <a:rPr lang="en-US" sz="6000" b="1">
                <a:solidFill>
                  <a:srgbClr val="2F424D"/>
                </a:solidFill>
                <a:latin typeface="Inter Bold"/>
                <a:ea typeface="Inter Bold"/>
                <a:cs typeface="Inter Bold"/>
                <a:sym typeface="Inter Bold"/>
              </a:rPr>
              <a:t>ON-GOING SERVICES</a:t>
            </a:r>
          </a:p>
        </p:txBody>
      </p:sp>
      <p:grpSp>
        <p:nvGrpSpPr>
          <p:cNvPr id="24" name="Group 24"/>
          <p:cNvGrpSpPr/>
          <p:nvPr/>
        </p:nvGrpSpPr>
        <p:grpSpPr>
          <a:xfrm>
            <a:off x="0" y="9823999"/>
            <a:ext cx="5363319" cy="463001"/>
            <a:chOff x="0" y="0"/>
            <a:chExt cx="1412561" cy="121943"/>
          </a:xfrm>
        </p:grpSpPr>
        <p:sp>
          <p:nvSpPr>
            <p:cNvPr id="25" name="Freeform 25"/>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6" name="TextBox 26"/>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7" name="TextBox 27"/>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4155" r="32661"/>
            <a:stretch>
              <a:fillRect/>
            </a:stretch>
          </p:blipFill>
          <p:spPr>
            <a:xfrm>
              <a:off x="0" y="0"/>
              <a:ext cx="8890000" cy="13716000"/>
            </a:xfrm>
            <a:prstGeom prst="rect">
              <a:avLst/>
            </a:prstGeom>
          </p:spPr>
        </p:pic>
      </p:grpSp>
      <p:grpSp>
        <p:nvGrpSpPr>
          <p:cNvPr id="9" name="Group 9"/>
          <p:cNvGrpSpPr/>
          <p:nvPr/>
        </p:nvGrpSpPr>
        <p:grpSpPr>
          <a:xfrm>
            <a:off x="9185474"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9185474"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PAYROLL</a:t>
            </a:r>
          </a:p>
        </p:txBody>
      </p:sp>
      <p:sp>
        <p:nvSpPr>
          <p:cNvPr id="17" name="TextBox 17"/>
          <p:cNvSpPr txBox="1"/>
          <p:nvPr/>
        </p:nvSpPr>
        <p:spPr>
          <a:xfrm>
            <a:off x="8945255" y="2772798"/>
            <a:ext cx="8115300" cy="5669915"/>
          </a:xfrm>
          <a:prstGeom prst="rect">
            <a:avLst/>
          </a:prstGeom>
        </p:spPr>
        <p:txBody>
          <a:bodyPr lIns="0" tIns="0" rIns="0" bIns="0" rtlCol="0" anchor="t">
            <a:spAutoFit/>
          </a:bodyPr>
          <a:lstStyle/>
          <a:p>
            <a:pPr marL="474979" lvl="1" indent="-237490" algn="l">
              <a:lnSpc>
                <a:spcPts val="3519"/>
              </a:lnSpc>
              <a:buFont typeface="Arial"/>
              <a:buChar char="•"/>
            </a:pPr>
            <a:r>
              <a:rPr lang="en-US" sz="2199">
                <a:solidFill>
                  <a:srgbClr val="201E1E"/>
                </a:solidFill>
                <a:latin typeface="Open Sans"/>
                <a:ea typeface="Open Sans"/>
                <a:cs typeface="Open Sans"/>
                <a:sym typeface="Open Sans"/>
              </a:rPr>
              <a:t>End-to-End Payroll Processing &amp; Form 16 Issuance</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Preparation of Salary MIS, Payslips, and Statutory Returns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Monthly validation and reconciliation of payroll data to ensure accuracy in payments and deductions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Calculation and disbursement of bonuses, incentives, arrears, and full &amp; final settlements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Monitoring of leave balances, LOP (Loss of Pay), and attendance integration for accurate payroll.</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Configuration and maintenance of payroll software and systems in line with statutory requirements.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Provident Fund, ESI &amp; Professional Tax Compliance Management</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Timely Filing of TDS Returns, including Form 24Q.</a:t>
            </a:r>
          </a:p>
        </p:txBody>
      </p:sp>
      <p:sp>
        <p:nvSpPr>
          <p:cNvPr id="18" name="TextBox 18"/>
          <p:cNvSpPr txBox="1"/>
          <p:nvPr/>
        </p:nvSpPr>
        <p:spPr>
          <a:xfrm>
            <a:off x="9185474" y="1978413"/>
            <a:ext cx="9402019" cy="470535"/>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COMPLIANCE SERVICES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7962" r="27962"/>
            <a:stretch>
              <a:fillRect/>
            </a:stretch>
          </p:blipFill>
          <p:spPr>
            <a:xfrm>
              <a:off x="0" y="0"/>
              <a:ext cx="8890000" cy="13716000"/>
            </a:xfrm>
            <a:prstGeom prst="rect">
              <a:avLst/>
            </a:prstGeom>
          </p:spPr>
        </p:pic>
      </p:grpSp>
      <p:grpSp>
        <p:nvGrpSpPr>
          <p:cNvPr id="9" name="Group 9"/>
          <p:cNvGrpSpPr/>
          <p:nvPr/>
        </p:nvGrpSpPr>
        <p:grpSpPr>
          <a:xfrm>
            <a:off x="9185474"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TextBox 16"/>
          <p:cNvSpPr txBox="1"/>
          <p:nvPr/>
        </p:nvSpPr>
        <p:spPr>
          <a:xfrm>
            <a:off x="9185474"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HUMAN RESOURCES</a:t>
            </a:r>
          </a:p>
        </p:txBody>
      </p:sp>
      <p:sp>
        <p:nvSpPr>
          <p:cNvPr id="17" name="TextBox 17"/>
          <p:cNvSpPr txBox="1"/>
          <p:nvPr/>
        </p:nvSpPr>
        <p:spPr>
          <a:xfrm>
            <a:off x="8945255" y="2772798"/>
            <a:ext cx="8115300" cy="6108065"/>
          </a:xfrm>
          <a:prstGeom prst="rect">
            <a:avLst/>
          </a:prstGeom>
        </p:spPr>
        <p:txBody>
          <a:bodyPr lIns="0" tIns="0" rIns="0" bIns="0" rtlCol="0" anchor="t">
            <a:spAutoFit/>
          </a:bodyPr>
          <a:lstStyle/>
          <a:p>
            <a:pPr marL="474979" lvl="1" indent="-237490" algn="l">
              <a:lnSpc>
                <a:spcPts val="3519"/>
              </a:lnSpc>
              <a:buFont typeface="Arial"/>
              <a:buChar char="•"/>
            </a:pPr>
            <a:r>
              <a:rPr lang="en-US" sz="2199">
                <a:solidFill>
                  <a:srgbClr val="201E1E"/>
                </a:solidFill>
                <a:latin typeface="Open Sans"/>
                <a:ea typeface="Open Sans"/>
                <a:cs typeface="Open Sans"/>
                <a:sym typeface="Open Sans"/>
              </a:rPr>
              <a:t>Advisory on HR Policy Framework &amp; Labour Law Compliance</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Designing cost-to-company (CTC) structures that optimize tax benefits and  statutory compliance while aligning with both company objectives.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Facilitation of Labour Law Registrations &amp; Renewals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Maintenance of Statutory Registers &amp; Mandatory Records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End-to-End Support During Labour Inspections &amp; Audits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Drafting &amp; Management of Employment Agreements and Contracts</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Grievance Redressal Mechanism &amp; Exit Compliance Management.</a:t>
            </a:r>
          </a:p>
          <a:p>
            <a:pPr marL="474979" lvl="1" indent="-237490" algn="l">
              <a:lnSpc>
                <a:spcPts val="3519"/>
              </a:lnSpc>
              <a:buFont typeface="Arial"/>
              <a:buChar char="•"/>
            </a:pPr>
            <a:r>
              <a:rPr lang="en-US" sz="2199">
                <a:solidFill>
                  <a:srgbClr val="201E1E"/>
                </a:solidFill>
                <a:latin typeface="Open Sans"/>
                <a:ea typeface="Open Sans"/>
                <a:cs typeface="Open Sans"/>
                <a:sym typeface="Open Sans"/>
              </a:rPr>
              <a:t>Support for Employee Queries Related to Payroll, Income Tax, PF, ESI, and Other Compliance Matters.</a:t>
            </a:r>
          </a:p>
        </p:txBody>
      </p:sp>
      <p:sp>
        <p:nvSpPr>
          <p:cNvPr id="18" name="TextBox 18"/>
          <p:cNvSpPr txBox="1"/>
          <p:nvPr/>
        </p:nvSpPr>
        <p:spPr>
          <a:xfrm>
            <a:off x="9185474" y="2006988"/>
            <a:ext cx="9402019" cy="470535"/>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COMPLIANCE SERVICES</a:t>
            </a:r>
          </a:p>
        </p:txBody>
      </p:sp>
      <p:grpSp>
        <p:nvGrpSpPr>
          <p:cNvPr id="19" name="Group 19"/>
          <p:cNvGrpSpPr/>
          <p:nvPr/>
        </p:nvGrpSpPr>
        <p:grpSpPr>
          <a:xfrm>
            <a:off x="0" y="9823999"/>
            <a:ext cx="5363319" cy="463001"/>
            <a:chOff x="0" y="0"/>
            <a:chExt cx="1412561" cy="121943"/>
          </a:xfrm>
        </p:grpSpPr>
        <p:sp>
          <p:nvSpPr>
            <p:cNvPr id="20" name="Freeform 2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21" name="TextBox 2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22" name="TextBox 2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67D30"/>
            </a:solidFill>
          </p:spPr>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F67D30"/>
            </a:solidFill>
          </p:spPr>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0"/>
            <a:ext cx="6667500" cy="10287000"/>
            <a:chOff x="0" y="0"/>
            <a:chExt cx="8890000" cy="13716000"/>
          </a:xfrm>
        </p:grpSpPr>
        <p:pic>
          <p:nvPicPr>
            <p:cNvPr id="8" name="Picture 8"/>
            <p:cNvPicPr>
              <a:picLocks noChangeAspect="1"/>
            </p:cNvPicPr>
            <p:nvPr/>
          </p:nvPicPr>
          <p:blipFill>
            <a:blip r:embed="rId2"/>
            <a:srcRect l="28408" r="28408"/>
            <a:stretch>
              <a:fillRect/>
            </a:stretch>
          </p:blipFill>
          <p:spPr>
            <a:xfrm>
              <a:off x="0" y="0"/>
              <a:ext cx="8890000" cy="13716000"/>
            </a:xfrm>
            <a:prstGeom prst="rect">
              <a:avLst/>
            </a:prstGeom>
          </p:spPr>
        </p:pic>
      </p:grpSp>
      <p:grpSp>
        <p:nvGrpSpPr>
          <p:cNvPr id="9" name="Group 9"/>
          <p:cNvGrpSpPr/>
          <p:nvPr/>
        </p:nvGrpSpPr>
        <p:grpSpPr>
          <a:xfrm>
            <a:off x="8945255" y="819031"/>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67D30"/>
            </a:solidFill>
          </p:spPr>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33463">
            <a:off x="413729" y="306442"/>
            <a:ext cx="3645079" cy="1025179"/>
          </a:xfrm>
          <a:custGeom>
            <a:avLst/>
            <a:gdLst/>
            <a:ahLst/>
            <a:cxnLst/>
            <a:rect l="l" t="t" r="r" b="b"/>
            <a:pathLst>
              <a:path w="3645079" h="1025179">
                <a:moveTo>
                  <a:pt x="0" y="0"/>
                </a:moveTo>
                <a:lnTo>
                  <a:pt x="3645080" y="0"/>
                </a:lnTo>
                <a:lnTo>
                  <a:pt x="3645080" y="1025178"/>
                </a:lnTo>
                <a:lnTo>
                  <a:pt x="0" y="1025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33463">
            <a:off x="634457" y="475786"/>
            <a:ext cx="3203624" cy="686491"/>
          </a:xfrm>
          <a:custGeom>
            <a:avLst/>
            <a:gdLst/>
            <a:ahLst/>
            <a:cxnLst/>
            <a:rect l="l" t="t" r="r" b="b"/>
            <a:pathLst>
              <a:path w="3203624" h="686491">
                <a:moveTo>
                  <a:pt x="0" y="0"/>
                </a:moveTo>
                <a:lnTo>
                  <a:pt x="3203624" y="0"/>
                </a:lnTo>
                <a:lnTo>
                  <a:pt x="3203624" y="686490"/>
                </a:lnTo>
                <a:lnTo>
                  <a:pt x="0" y="686490"/>
                </a:lnTo>
                <a:lnTo>
                  <a:pt x="0" y="0"/>
                </a:lnTo>
                <a:close/>
              </a:path>
            </a:pathLst>
          </a:custGeom>
          <a:blipFill>
            <a:blip r:embed="rId7"/>
            <a:stretch>
              <a:fillRect/>
            </a:stretch>
          </a:blipFill>
        </p:spPr>
      </p:sp>
      <p:sp>
        <p:nvSpPr>
          <p:cNvPr id="16" name="Freeform 16"/>
          <p:cNvSpPr/>
          <p:nvPr/>
        </p:nvSpPr>
        <p:spPr>
          <a:xfrm>
            <a:off x="8945255" y="5542806"/>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8945255" y="6106991"/>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8945255" y="6642601"/>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8945255" y="7206786"/>
            <a:ext cx="414281" cy="383210"/>
          </a:xfrm>
          <a:custGeom>
            <a:avLst/>
            <a:gdLst/>
            <a:ahLst/>
            <a:cxnLst/>
            <a:rect l="l" t="t" r="r" b="b"/>
            <a:pathLst>
              <a:path w="414281" h="383210">
                <a:moveTo>
                  <a:pt x="0" y="0"/>
                </a:moveTo>
                <a:lnTo>
                  <a:pt x="414281" y="0"/>
                </a:lnTo>
                <a:lnTo>
                  <a:pt x="414281" y="383210"/>
                </a:lnTo>
                <a:lnTo>
                  <a:pt x="0" y="383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8945255" y="1145928"/>
            <a:ext cx="9402019" cy="784225"/>
          </a:xfrm>
          <a:prstGeom prst="rect">
            <a:avLst/>
          </a:prstGeom>
        </p:spPr>
        <p:txBody>
          <a:bodyPr lIns="0" tIns="0" rIns="0" bIns="0" rtlCol="0" anchor="t">
            <a:spAutoFit/>
          </a:bodyPr>
          <a:lstStyle/>
          <a:p>
            <a:pPr algn="l">
              <a:lnSpc>
                <a:spcPts val="6200"/>
              </a:lnSpc>
            </a:pPr>
            <a:r>
              <a:rPr lang="en-US" sz="5000" b="1">
                <a:solidFill>
                  <a:srgbClr val="2F424D"/>
                </a:solidFill>
                <a:latin typeface="Inter Bold"/>
                <a:ea typeface="Inter Bold"/>
                <a:cs typeface="Inter Bold"/>
                <a:sym typeface="Inter Bold"/>
              </a:rPr>
              <a:t>STATUTORY LICENSING</a:t>
            </a:r>
          </a:p>
        </p:txBody>
      </p:sp>
      <p:sp>
        <p:nvSpPr>
          <p:cNvPr id="21" name="TextBox 21"/>
          <p:cNvSpPr txBox="1"/>
          <p:nvPr/>
        </p:nvSpPr>
        <p:spPr>
          <a:xfrm>
            <a:off x="8945255" y="2753748"/>
            <a:ext cx="8115300" cy="1726565"/>
          </a:xfrm>
          <a:prstGeom prst="rect">
            <a:avLst/>
          </a:prstGeom>
        </p:spPr>
        <p:txBody>
          <a:bodyPr lIns="0" tIns="0" rIns="0" bIns="0" rtlCol="0" anchor="t">
            <a:spAutoFit/>
          </a:bodyPr>
          <a:lstStyle/>
          <a:p>
            <a:pPr algn="l">
              <a:lnSpc>
                <a:spcPts val="3519"/>
              </a:lnSpc>
            </a:pPr>
            <a:r>
              <a:rPr lang="en-US" sz="2199">
                <a:solidFill>
                  <a:srgbClr val="201E1E"/>
                </a:solidFill>
                <a:latin typeface="Open Sans"/>
                <a:ea typeface="Open Sans"/>
                <a:cs typeface="Open Sans"/>
                <a:sym typeface="Open Sans"/>
              </a:rPr>
              <a:t>Operating a business requires various regulatory approvals. Our expert team ensures a smooth and hassle-free process for acquiring all necessary licenses and registrations to keep your business fully compliant.</a:t>
            </a:r>
          </a:p>
        </p:txBody>
      </p:sp>
      <p:sp>
        <p:nvSpPr>
          <p:cNvPr id="22" name="TextBox 22"/>
          <p:cNvSpPr txBox="1"/>
          <p:nvPr/>
        </p:nvSpPr>
        <p:spPr>
          <a:xfrm>
            <a:off x="8945255" y="1997463"/>
            <a:ext cx="9402019" cy="470535"/>
          </a:xfrm>
          <a:prstGeom prst="rect">
            <a:avLst/>
          </a:prstGeom>
        </p:spPr>
        <p:txBody>
          <a:bodyPr lIns="0" tIns="0" rIns="0" bIns="0" rtlCol="0" anchor="t">
            <a:spAutoFit/>
          </a:bodyPr>
          <a:lstStyle/>
          <a:p>
            <a:pPr algn="l">
              <a:lnSpc>
                <a:spcPts val="3720"/>
              </a:lnSpc>
            </a:pPr>
            <a:r>
              <a:rPr lang="en-US" sz="3000" b="1">
                <a:solidFill>
                  <a:srgbClr val="F16C18"/>
                </a:solidFill>
                <a:latin typeface="Inter Bold"/>
                <a:ea typeface="Inter Bold"/>
                <a:cs typeface="Inter Bold"/>
                <a:sym typeface="Inter Bold"/>
              </a:rPr>
              <a:t>COMPLETE ASSISTANCE</a:t>
            </a:r>
          </a:p>
        </p:txBody>
      </p:sp>
      <p:sp>
        <p:nvSpPr>
          <p:cNvPr id="23" name="TextBox 23"/>
          <p:cNvSpPr txBox="1"/>
          <p:nvPr/>
        </p:nvSpPr>
        <p:spPr>
          <a:xfrm>
            <a:off x="8945254" y="4876056"/>
            <a:ext cx="8352145" cy="514350"/>
          </a:xfrm>
          <a:prstGeom prst="rect">
            <a:avLst/>
          </a:prstGeom>
        </p:spPr>
        <p:txBody>
          <a:bodyPr wrap="square" lIns="0" tIns="0" rIns="0" bIns="0" rtlCol="0" anchor="t">
            <a:spAutoFit/>
          </a:bodyPr>
          <a:lstStyle/>
          <a:p>
            <a:pPr algn="l">
              <a:lnSpc>
                <a:spcPts val="4200"/>
              </a:lnSpc>
            </a:pPr>
            <a:r>
              <a:rPr lang="en-US" sz="3000" b="1" dirty="0">
                <a:solidFill>
                  <a:srgbClr val="2F424D"/>
                </a:solidFill>
                <a:latin typeface="Canva Sans Bold"/>
                <a:ea typeface="Canva Sans Bold"/>
                <a:cs typeface="Canva Sans Bold"/>
                <a:sym typeface="Canva Sans Bold"/>
              </a:rPr>
              <a:t>Licenses &amp; Registrations we assist with</a:t>
            </a:r>
          </a:p>
        </p:txBody>
      </p:sp>
      <p:sp>
        <p:nvSpPr>
          <p:cNvPr id="24" name="TextBox 24"/>
          <p:cNvSpPr txBox="1"/>
          <p:nvPr/>
        </p:nvSpPr>
        <p:spPr>
          <a:xfrm>
            <a:off x="9567826" y="5528989"/>
            <a:ext cx="2928974" cy="370935"/>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Trade License</a:t>
            </a:r>
          </a:p>
        </p:txBody>
      </p:sp>
      <p:sp>
        <p:nvSpPr>
          <p:cNvPr id="25" name="TextBox 25"/>
          <p:cNvSpPr txBox="1"/>
          <p:nvPr/>
        </p:nvSpPr>
        <p:spPr>
          <a:xfrm>
            <a:off x="9567826" y="6093173"/>
            <a:ext cx="3462374" cy="370935"/>
          </a:xfrm>
          <a:prstGeom prst="rect">
            <a:avLst/>
          </a:prstGeom>
        </p:spPr>
        <p:txBody>
          <a:bodyPr wrap="square" lIns="0" tIns="0" rIns="0" bIns="0" rtlCol="0" anchor="t">
            <a:spAutoFit/>
          </a:bodyPr>
          <a:lstStyle/>
          <a:p>
            <a:pPr algn="l">
              <a:lnSpc>
                <a:spcPts val="3079"/>
              </a:lnSpc>
            </a:pPr>
            <a:r>
              <a:rPr lang="en-US" sz="2199">
                <a:solidFill>
                  <a:srgbClr val="201E1E"/>
                </a:solidFill>
                <a:latin typeface="Canva Sans"/>
                <a:ea typeface="Canva Sans"/>
                <a:cs typeface="Canva Sans"/>
                <a:sym typeface="Canva Sans"/>
              </a:rPr>
              <a:t>Labour License</a:t>
            </a:r>
          </a:p>
        </p:txBody>
      </p:sp>
      <p:sp>
        <p:nvSpPr>
          <p:cNvPr id="26" name="TextBox 26"/>
          <p:cNvSpPr txBox="1"/>
          <p:nvPr/>
        </p:nvSpPr>
        <p:spPr>
          <a:xfrm>
            <a:off x="9567826" y="6628784"/>
            <a:ext cx="5519774" cy="370935"/>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Shop &amp; Establishment License</a:t>
            </a:r>
          </a:p>
        </p:txBody>
      </p:sp>
      <p:sp>
        <p:nvSpPr>
          <p:cNvPr id="27" name="TextBox 27"/>
          <p:cNvSpPr txBox="1"/>
          <p:nvPr/>
        </p:nvSpPr>
        <p:spPr>
          <a:xfrm>
            <a:off x="9567826" y="7192969"/>
            <a:ext cx="5900774" cy="370935"/>
          </a:xfrm>
          <a:prstGeom prst="rect">
            <a:avLst/>
          </a:prstGeom>
        </p:spPr>
        <p:txBody>
          <a:bodyPr wrap="square" lIns="0" tIns="0" rIns="0" bIns="0" rtlCol="0" anchor="t">
            <a:spAutoFit/>
          </a:bodyPr>
          <a:lstStyle/>
          <a:p>
            <a:pPr algn="l">
              <a:lnSpc>
                <a:spcPts val="3079"/>
              </a:lnSpc>
            </a:pPr>
            <a:r>
              <a:rPr lang="en-US" sz="2199" dirty="0">
                <a:solidFill>
                  <a:srgbClr val="201E1E"/>
                </a:solidFill>
                <a:latin typeface="Canva Sans"/>
                <a:ea typeface="Canva Sans"/>
                <a:cs typeface="Canva Sans"/>
                <a:sym typeface="Canva Sans"/>
              </a:rPr>
              <a:t>Other Statutory Registrations</a:t>
            </a:r>
          </a:p>
        </p:txBody>
      </p:sp>
      <p:sp>
        <p:nvSpPr>
          <p:cNvPr id="28" name="TextBox 28"/>
          <p:cNvSpPr txBox="1"/>
          <p:nvPr/>
        </p:nvSpPr>
        <p:spPr>
          <a:xfrm>
            <a:off x="8945255" y="8037671"/>
            <a:ext cx="8115300" cy="850265"/>
          </a:xfrm>
          <a:prstGeom prst="rect">
            <a:avLst/>
          </a:prstGeom>
        </p:spPr>
        <p:txBody>
          <a:bodyPr lIns="0" tIns="0" rIns="0" bIns="0" rtlCol="0" anchor="t">
            <a:spAutoFit/>
          </a:bodyPr>
          <a:lstStyle/>
          <a:p>
            <a:pPr algn="l">
              <a:lnSpc>
                <a:spcPts val="3519"/>
              </a:lnSpc>
            </a:pPr>
            <a:r>
              <a:rPr lang="en-US" sz="2199">
                <a:solidFill>
                  <a:srgbClr val="201E1E"/>
                </a:solidFill>
                <a:latin typeface="Open Sans"/>
                <a:ea typeface="Open Sans"/>
                <a:cs typeface="Open Sans"/>
                <a:sym typeface="Open Sans"/>
              </a:rPr>
              <a:t>Assistance is provided in obtaining any additional licenses required based on the business model or location.</a:t>
            </a:r>
          </a:p>
        </p:txBody>
      </p:sp>
      <p:grpSp>
        <p:nvGrpSpPr>
          <p:cNvPr id="29" name="Group 29"/>
          <p:cNvGrpSpPr/>
          <p:nvPr/>
        </p:nvGrpSpPr>
        <p:grpSpPr>
          <a:xfrm>
            <a:off x="0" y="9823999"/>
            <a:ext cx="5363319" cy="463001"/>
            <a:chOff x="0" y="0"/>
            <a:chExt cx="1412561" cy="121943"/>
          </a:xfrm>
        </p:grpSpPr>
        <p:sp>
          <p:nvSpPr>
            <p:cNvPr id="30" name="Freeform 30"/>
            <p:cNvSpPr/>
            <p:nvPr/>
          </p:nvSpPr>
          <p:spPr>
            <a:xfrm>
              <a:off x="0" y="0"/>
              <a:ext cx="1412561" cy="121943"/>
            </a:xfrm>
            <a:custGeom>
              <a:avLst/>
              <a:gdLst/>
              <a:ahLst/>
              <a:cxnLst/>
              <a:rect l="l" t="t" r="r" b="b"/>
              <a:pathLst>
                <a:path w="1412561" h="121943">
                  <a:moveTo>
                    <a:pt x="0" y="0"/>
                  </a:moveTo>
                  <a:lnTo>
                    <a:pt x="1412561" y="0"/>
                  </a:lnTo>
                  <a:lnTo>
                    <a:pt x="1412561" y="121943"/>
                  </a:lnTo>
                  <a:lnTo>
                    <a:pt x="0" y="121943"/>
                  </a:lnTo>
                  <a:close/>
                </a:path>
              </a:pathLst>
            </a:custGeom>
            <a:solidFill>
              <a:srgbClr val="F66530"/>
            </a:solidFill>
          </p:spPr>
        </p:sp>
        <p:sp>
          <p:nvSpPr>
            <p:cNvPr id="31" name="TextBox 31"/>
            <p:cNvSpPr txBox="1"/>
            <p:nvPr/>
          </p:nvSpPr>
          <p:spPr>
            <a:xfrm>
              <a:off x="0" y="-47625"/>
              <a:ext cx="1412561" cy="169568"/>
            </a:xfrm>
            <a:prstGeom prst="rect">
              <a:avLst/>
            </a:prstGeom>
          </p:spPr>
          <p:txBody>
            <a:bodyPr lIns="50800" tIns="50800" rIns="50800" bIns="50800" rtlCol="0" anchor="ctr"/>
            <a:lstStyle/>
            <a:p>
              <a:pPr algn="ctr">
                <a:lnSpc>
                  <a:spcPts val="3303"/>
                </a:lnSpc>
              </a:pPr>
              <a:endParaRPr/>
            </a:p>
          </p:txBody>
        </p:sp>
      </p:grpSp>
      <p:sp>
        <p:nvSpPr>
          <p:cNvPr id="32" name="TextBox 32"/>
          <p:cNvSpPr txBox="1"/>
          <p:nvPr/>
        </p:nvSpPr>
        <p:spPr>
          <a:xfrm>
            <a:off x="1257087" y="9944466"/>
            <a:ext cx="4000004" cy="301625"/>
          </a:xfrm>
          <a:prstGeom prst="rect">
            <a:avLst/>
          </a:prstGeom>
        </p:spPr>
        <p:txBody>
          <a:bodyPr lIns="0" tIns="0" rIns="0" bIns="0" rtlCol="0" anchor="t">
            <a:spAutoFit/>
          </a:bodyPr>
          <a:lstStyle/>
          <a:p>
            <a:pPr algn="l">
              <a:lnSpc>
                <a:spcPts val="2199"/>
              </a:lnSpc>
            </a:pPr>
            <a:r>
              <a:rPr lang="en-US" sz="2499">
                <a:solidFill>
                  <a:srgbClr val="201E1E"/>
                </a:solidFill>
                <a:latin typeface="Open Sauce"/>
                <a:ea typeface="Open Sauce"/>
                <a:cs typeface="Open Sauce"/>
                <a:sym typeface="Open Sauce"/>
              </a:rPr>
              <a:t>www.finsiri.com | Page 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2408</Words>
  <Application>Microsoft Office PowerPoint</Application>
  <PresentationFormat>Custom</PresentationFormat>
  <Paragraphs>233</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Inter</vt:lpstr>
      <vt:lpstr>Calibri</vt:lpstr>
      <vt:lpstr>Open Sauce Heavy</vt:lpstr>
      <vt:lpstr>Canva Sans Bold</vt:lpstr>
      <vt:lpstr>Canva Sans</vt:lpstr>
      <vt:lpstr>Open Sans Bold</vt:lpstr>
      <vt:lpstr>Open Sans</vt:lpstr>
      <vt:lpstr>Inter Bold</vt:lpstr>
      <vt:lpstr>Arial</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FinSiri PPT - New</dc:title>
  <cp:lastModifiedBy>Md Prz</cp:lastModifiedBy>
  <cp:revision>4</cp:revision>
  <dcterms:created xsi:type="dcterms:W3CDTF">2006-08-16T00:00:00Z</dcterms:created>
  <dcterms:modified xsi:type="dcterms:W3CDTF">2025-10-14T07:41:19Z</dcterms:modified>
  <dc:identifier>DAGxJ6EmTEo</dc:identifier>
</cp:coreProperties>
</file>